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4"/>
  </p:notesMasterIdLst>
  <p:handoutMasterIdLst>
    <p:handoutMasterId r:id="rId95"/>
  </p:handoutMasterIdLst>
  <p:sldIdLst>
    <p:sldId id="256" r:id="rId5"/>
    <p:sldId id="559" r:id="rId6"/>
    <p:sldId id="560" r:id="rId7"/>
    <p:sldId id="561" r:id="rId8"/>
    <p:sldId id="562" r:id="rId9"/>
    <p:sldId id="563" r:id="rId10"/>
    <p:sldId id="564" r:id="rId11"/>
    <p:sldId id="565" r:id="rId12"/>
    <p:sldId id="566" r:id="rId13"/>
    <p:sldId id="567" r:id="rId14"/>
    <p:sldId id="568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579" r:id="rId26"/>
    <p:sldId id="580" r:id="rId27"/>
    <p:sldId id="581" r:id="rId28"/>
    <p:sldId id="582" r:id="rId29"/>
    <p:sldId id="583" r:id="rId30"/>
    <p:sldId id="584" r:id="rId31"/>
    <p:sldId id="585" r:id="rId32"/>
    <p:sldId id="586" r:id="rId33"/>
    <p:sldId id="587" r:id="rId34"/>
    <p:sldId id="588" r:id="rId35"/>
    <p:sldId id="589" r:id="rId36"/>
    <p:sldId id="590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8" r:id="rId55"/>
    <p:sldId id="609" r:id="rId56"/>
    <p:sldId id="610" r:id="rId57"/>
    <p:sldId id="611" r:id="rId58"/>
    <p:sldId id="612" r:id="rId59"/>
    <p:sldId id="613" r:id="rId60"/>
    <p:sldId id="614" r:id="rId61"/>
    <p:sldId id="615" r:id="rId62"/>
    <p:sldId id="616" r:id="rId63"/>
    <p:sldId id="617" r:id="rId64"/>
    <p:sldId id="618" r:id="rId65"/>
    <p:sldId id="619" r:id="rId66"/>
    <p:sldId id="620" r:id="rId67"/>
    <p:sldId id="621" r:id="rId68"/>
    <p:sldId id="622" r:id="rId69"/>
    <p:sldId id="623" r:id="rId70"/>
    <p:sldId id="624" r:id="rId71"/>
    <p:sldId id="625" r:id="rId72"/>
    <p:sldId id="626" r:id="rId73"/>
    <p:sldId id="627" r:id="rId74"/>
    <p:sldId id="628" r:id="rId75"/>
    <p:sldId id="629" r:id="rId76"/>
    <p:sldId id="630" r:id="rId77"/>
    <p:sldId id="631" r:id="rId78"/>
    <p:sldId id="632" r:id="rId79"/>
    <p:sldId id="633" r:id="rId80"/>
    <p:sldId id="634" r:id="rId81"/>
    <p:sldId id="635" r:id="rId82"/>
    <p:sldId id="636" r:id="rId83"/>
    <p:sldId id="637" r:id="rId84"/>
    <p:sldId id="638" r:id="rId85"/>
    <p:sldId id="639" r:id="rId86"/>
    <p:sldId id="640" r:id="rId87"/>
    <p:sldId id="641" r:id="rId88"/>
    <p:sldId id="642" r:id="rId89"/>
    <p:sldId id="643" r:id="rId90"/>
    <p:sldId id="644" r:id="rId91"/>
    <p:sldId id="645" r:id="rId92"/>
    <p:sldId id="646" r:id="rId93"/>
  </p:sldIdLst>
  <p:sldSz cx="9144000" cy="6858000" type="screen4x3"/>
  <p:notesSz cx="6858000" cy="9083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6"/>
    <p:restoredTop sz="91457"/>
  </p:normalViewPr>
  <p:slideViewPr>
    <p:cSldViewPr>
      <p:cViewPr varScale="1">
        <p:scale>
          <a:sx n="86" d="100"/>
          <a:sy n="86" d="100"/>
        </p:scale>
        <p:origin x="15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96"/>
      </p:cViewPr>
      <p:guideLst>
        <p:guide orient="horz" pos="286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41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41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7BCE2F-D61D-4E62-9703-CE4355CD4BE1}" type="datetimeFigureOut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27915"/>
            <a:ext cx="2971800" cy="454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27915"/>
            <a:ext cx="2971800" cy="454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F89C0AE-FA5D-4CAC-A347-B98AF004D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5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41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41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1A9F68A-0DBD-43D5-954F-5B0E34CD104D}" type="datetimeFigureOut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7288" y="681038"/>
            <a:ext cx="4543425" cy="3406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14746"/>
            <a:ext cx="5486400" cy="408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27915"/>
            <a:ext cx="2971800" cy="454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27915"/>
            <a:ext cx="2971800" cy="454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B3FFB0F-448F-4553-814C-95956908C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75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E9D18D-4FE8-4E69-AB97-47DCCDB42C7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9D987EC-E146-4FB7-B069-4AB09FBA9BCA}" type="slidenum">
              <a:rPr lang="en-US" sz="1200" smtClean="0"/>
              <a:pPr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70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9703FD0-7D73-45EC-93A9-CE72AB13B745}" type="slidenum">
              <a:rPr lang="en-US" sz="1200" smtClean="0"/>
              <a:pPr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3035B25-40D8-40BB-AE2E-8B561FF9FEB8}" type="slidenum">
              <a:rPr lang="en-US" sz="1200" smtClean="0"/>
              <a:pPr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EECFD68-35E1-42A3-97DA-1DC3917E97C6}" type="slidenum">
              <a:rPr lang="en-US" sz="1200" smtClean="0"/>
              <a:pPr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6CF186-423E-4BAC-824B-98368A12984D}" type="slidenum">
              <a:rPr lang="en-US" sz="1200" smtClean="0"/>
              <a:pPr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3612670-13E0-469E-9EB0-66CF617C7DE9}" type="slidenum">
              <a:rPr lang="en-US" sz="1200" smtClean="0"/>
              <a:pPr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CB0C199-EFA2-4566-B6E6-FECE75A5C5F5}" type="slidenum">
              <a:rPr lang="en-US" sz="1200" smtClean="0"/>
              <a:pPr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EF33400-00E3-4734-A1E4-BF242418456B}" type="slidenum">
              <a:rPr lang="en-US" sz="1200" smtClean="0"/>
              <a:pPr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CB806DE-3563-4D17-993C-720F62337EDF}" type="slidenum">
              <a:rPr lang="en-US" sz="1200" smtClean="0"/>
              <a:pPr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0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0820" name="Slide Number Placeholder 3"/>
          <p:cNvSpPr txBox="1">
            <a:spLocks noGrp="1"/>
          </p:cNvSpPr>
          <p:nvPr/>
        </p:nvSpPr>
        <p:spPr bwMode="auto">
          <a:xfrm>
            <a:off x="3884613" y="8627915"/>
            <a:ext cx="2971800" cy="45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259F8C03-22D3-4507-94D4-3459D6FE3BD3}" type="slidenum">
              <a:rPr lang="en-US" sz="1200"/>
              <a:pPr algn="r"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D8604D0-24B9-420D-AB41-31031F18B30B}" type="slidenum">
              <a:rPr lang="en-US" sz="1200" smtClean="0"/>
              <a:pPr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CBA3452-4804-4A9B-A72B-701B4D37A932}" type="slidenum">
              <a:rPr lang="en-US" sz="1200" smtClean="0"/>
              <a:pPr/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6D5A6B3-0D14-41BF-90A0-3193EE25454D}" type="slidenum">
              <a:rPr lang="en-US" sz="1200" smtClean="0"/>
              <a:pPr/>
              <a:t>64</a:t>
            </a:fld>
            <a:endParaRPr lang="en-US" sz="12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EC834B0-AF9F-4C29-A654-2DDB67FCF7EC}" type="slidenum">
              <a:rPr lang="en-US" sz="1200" smtClean="0"/>
              <a:pPr/>
              <a:t>65</a:t>
            </a:fld>
            <a:endParaRPr lang="en-US" sz="12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7443635-307D-458B-8092-2BCDC517A0C8}" type="slidenum">
              <a:rPr lang="en-US" sz="1200" smtClean="0"/>
              <a:pPr/>
              <a:t>66</a:t>
            </a:fld>
            <a:endParaRPr lang="en-US" sz="12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1366CC9-0FE4-4DCE-89AE-649B18C5415E}" type="slidenum">
              <a:rPr lang="en-US" sz="1200" smtClean="0"/>
              <a:pPr/>
              <a:t>70</a:t>
            </a:fld>
            <a:endParaRPr lang="en-US" sz="12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0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9B8D050-7830-432C-93BC-DF9B406B40FB}" type="slidenum">
              <a:rPr lang="en-US" sz="1200" smtClean="0"/>
              <a:pPr/>
              <a:t>71</a:t>
            </a:fld>
            <a:endParaRPr lang="en-US" sz="12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C202C42-814E-4A52-A2FD-13B1401B5F2B}" type="slidenum">
              <a:rPr lang="en-US" sz="1200" smtClean="0"/>
              <a:pPr/>
              <a:t>73</a:t>
            </a:fld>
            <a:endParaRPr lang="en-US" sz="12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524C634-5DB5-409D-B7A4-8A739D49F28D}" type="slidenum">
              <a:rPr lang="en-US" sz="1200" smtClean="0"/>
              <a:pPr/>
              <a:t>74</a:t>
            </a:fld>
            <a:endParaRPr lang="en-US" sz="12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9DD82F4-7A4D-47B6-A10D-67A044978857}" type="slidenum">
              <a:rPr lang="en-US" sz="1200" smtClean="0"/>
              <a:pPr/>
              <a:t>75</a:t>
            </a:fld>
            <a:endParaRPr lang="en-US" sz="12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0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C6D1ACF-BE0D-4DB9-AB11-795A3CBBCE1F}" type="slidenum">
              <a:rPr lang="en-US" sz="1200" smtClean="0"/>
              <a:pPr/>
              <a:t>77</a:t>
            </a:fld>
            <a:endParaRPr lang="en-US" sz="12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2FF2597-9B49-4EF5-934D-A8C648D3613C}" type="slidenum">
              <a:rPr lang="en-US" sz="1200" smtClean="0"/>
              <a:pPr/>
              <a:t>78</a:t>
            </a:fld>
            <a:endParaRPr lang="en-US" sz="12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2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318AAD2-4E22-4BCD-9F8A-ECEAC85B5EB1}" type="slidenum">
              <a:rPr lang="en-US" sz="1200" smtClean="0"/>
              <a:pPr/>
              <a:t>79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072AC8D-9DC3-44D2-AF94-D17CF4A087C5}" type="slidenum">
              <a:rPr lang="en-US" sz="1200" smtClean="0"/>
              <a:pPr/>
              <a:t>80</a:t>
            </a:fld>
            <a:endParaRPr lang="en-US" sz="12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4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3046BBB-D442-45D5-8251-C903BBD1D632}" type="slidenum">
              <a:rPr lang="en-US" sz="1200" smtClean="0"/>
              <a:pPr/>
              <a:t>81</a:t>
            </a:fld>
            <a:endParaRPr lang="en-US" sz="12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A04105E-B8B8-4A98-A88B-A211A083F6A1}" type="slidenum">
              <a:rPr lang="en-US" sz="1200" smtClean="0"/>
              <a:pPr/>
              <a:t>82</a:t>
            </a:fld>
            <a:endParaRPr lang="en-US" sz="12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7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B371D1F-EFFC-4D9E-8C87-81B0E88060EC}" type="slidenum">
              <a:rPr lang="en-US" sz="1200" smtClean="0"/>
              <a:pPr/>
              <a:t>83</a:t>
            </a:fld>
            <a:endParaRPr lang="en-US" sz="12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D3BC482-7313-4402-B29E-628C81227E1C}" type="slidenum">
              <a:rPr lang="en-US" sz="1200" smtClean="0"/>
              <a:pPr/>
              <a:t>84</a:t>
            </a:fld>
            <a:endParaRPr lang="en-US" sz="12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9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B121A60-AB83-4AE4-A621-D12011855DDB}" type="slidenum">
              <a:rPr lang="en-US" sz="1200" smtClean="0"/>
              <a:pPr/>
              <a:t>85</a:t>
            </a:fld>
            <a:endParaRPr lang="en-US" sz="12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DA6D6CF-32A1-41EF-9724-2F774521B6B4}" type="slidenum">
              <a:rPr lang="en-US" sz="1200" smtClean="0"/>
              <a:pPr/>
              <a:t>86</a:t>
            </a:fld>
            <a:endParaRPr lang="en-US" sz="12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2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69BC512-2825-4368-9962-B0E944B12FC3}" type="slidenum">
              <a:rPr lang="en-US" sz="1200" smtClean="0"/>
              <a:pPr/>
              <a:t>88</a:t>
            </a:fld>
            <a:endParaRPr lang="en-US" sz="12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749AAEE-F7A0-4DE6-9782-AEBB5A0337E4}" type="slidenum">
              <a:rPr lang="en-US" sz="1200" smtClean="0"/>
              <a:pPr/>
              <a:t>89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05000" y="6477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5B8F1-32C4-4FA6-8475-9736D3D6E897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770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7C20E-1F2E-4809-B9E2-100F2AADB4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3F55A-A4D5-4B86-8122-8AFC95685EE5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46EEC-13A4-413A-89D0-B2CAFE7902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6A766-C7D8-4D98-ACCC-A19565F1367B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BCCEA-27B6-4C84-9D21-A548A690A6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8B409-A68F-45CE-BA1A-AB9D1DC02882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E4B61-D119-4C2A-B0FD-8BB9E4349C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0853B-E912-45C7-84AE-E7FB77CE837C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E44AA-0150-4A50-A27C-0310240D41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79EC6-8B01-4B40-8478-17258611CA64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821DF-A11E-4644-91CD-53DC8D5D7B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3998C-1701-446A-9C46-D70577BCF9E9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62E9A-6385-4C30-BDC6-E81C10C422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091E7-AFA4-4D48-BA7B-D775766DCBAE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E3F67-2221-4A6C-A554-369E8559BB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9363A-8EF7-4FF5-8770-A37D92B16B0D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F8EDC-486C-486D-91C3-F0BB61E194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DAF787-0912-409D-AAE9-FD1773A7772B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E6279-1404-4E11-81FA-B82ECB6FDC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ECAC5-C6B8-433A-9C87-46EDF975B513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DB8F-D98A-42F3-AE15-FEC73D37FF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141F0A5-EDB1-44ED-A710-B04655A3E7C2}" type="datetime1">
              <a:rPr lang="en-US"/>
              <a:pPr>
                <a:defRPr/>
              </a:pPr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83CEE0F-0A67-4BAA-86C5-A7ABFBF9A6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imtool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iec.ch/TC57/CIM-generic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eclipse.org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iec.ch/" TargetMode="External"/><Relationship Id="rId5" Type="http://schemas.openxmlformats.org/officeDocument/2006/relationships/hyperlink" Target="http://www.ucaiug.org/CIMug" TargetMode="External"/><Relationship Id="rId4" Type="http://schemas.openxmlformats.org/officeDocument/2006/relationships/hyperlink" Target="http://cimtool.org/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eclipse.org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hyperlink" Target="http://cimtool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467600" cy="1981201"/>
          </a:xfrm>
        </p:spPr>
        <p:txBody>
          <a:bodyPr/>
          <a:lstStyle/>
          <a:p>
            <a:pPr eaLnBrk="1" hangingPunct="1"/>
            <a:r>
              <a:rPr lang="en-US" sz="2400" b="1" dirty="0"/>
              <a:t>TUTORIAL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en-US" sz="2400" b="1" dirty="0"/>
              <a:t>Application of IEC CIM Standards in Power System Modeling, Smart Grid and Enterprise integration”</a:t>
            </a:r>
            <a:br>
              <a:rPr lang="en-US" sz="2400" dirty="0"/>
            </a:br>
            <a:br>
              <a:rPr lang="en-US" sz="2400" dirty="0"/>
            </a:br>
            <a:r>
              <a:rPr lang="en-US" sz="2000" dirty="0"/>
              <a:t>2012 IEEE PES General Meeting, San Diego, California</a:t>
            </a:r>
            <a:br>
              <a:rPr lang="en-US" sz="2400" dirty="0"/>
            </a:br>
            <a:r>
              <a:rPr lang="en-US" sz="2400" dirty="0"/>
              <a:t>July 22-26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10000"/>
            <a:ext cx="6477000" cy="17526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200" b="1" u="sng" dirty="0"/>
              <a:t>Instructors: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200" b="1" dirty="0"/>
              <a:t>Jay Britton, Fellow IEEE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200" b="1" dirty="0"/>
              <a:t>Dr. Alan McMorran, Member IEEE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200" b="1" dirty="0"/>
              <a:t>Margaret Goodrich, Member IEEE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200" b="1" dirty="0"/>
              <a:t>Dr. Enamul Haq, Senior Member IEEE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135504-A795-49E7-B3EC-537AD170FF4E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Preparation for Installation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7848600" cy="4876800"/>
          </a:xfrm>
        </p:spPr>
        <p:txBody>
          <a:bodyPr/>
          <a:lstStyle/>
          <a:p>
            <a:r>
              <a:rPr lang="en-US" sz="2400"/>
              <a:t>You should have a PC running a recent version of Windows, Linux or Mac OS, with at least 1GB memory</a:t>
            </a:r>
          </a:p>
          <a:p>
            <a:r>
              <a:rPr lang="en-US" sz="2400"/>
              <a:t>Recommend at least 2GB free disk space (much more is recommended if you will be working with large CIM network models)</a:t>
            </a:r>
          </a:p>
          <a:p>
            <a:r>
              <a:rPr lang="en-US" sz="2400"/>
              <a:t>You need an internet connection, noting that there may be 200MB of downloads required for installation</a:t>
            </a:r>
          </a:p>
          <a:p>
            <a:r>
              <a:rPr lang="en-US" sz="2400"/>
              <a:t>You need a Java runtime environment (JRE)</a:t>
            </a:r>
          </a:p>
          <a:p>
            <a:pPr lvl="1"/>
            <a:r>
              <a:rPr lang="en-US" sz="2000"/>
              <a:t>Java 5 JRE is currently recommended</a:t>
            </a:r>
          </a:p>
          <a:p>
            <a:pPr lvl="1"/>
            <a:r>
              <a:rPr lang="en-US" sz="2000"/>
              <a:t>If you don’t have one you can download from </a:t>
            </a:r>
            <a:r>
              <a:rPr lang="en-US" sz="2000">
                <a:hlinkClick r:id="rId3"/>
              </a:rPr>
              <a:t>http://java.com</a:t>
            </a:r>
            <a:endParaRPr lang="en-US" sz="200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419600"/>
            <a:ext cx="7429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35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CIMTool Installation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76400"/>
            <a:ext cx="8305800" cy="4495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Go to </a:t>
            </a:r>
            <a:r>
              <a:rPr lang="en-US" sz="2400" dirty="0">
                <a:hlinkClick r:id="rId3"/>
              </a:rPr>
              <a:t>http://cimtool.org</a:t>
            </a:r>
            <a:endParaRPr lang="en-US" sz="2400" dirty="0"/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Version 1.9.3 is currently available for download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Download a zip file with Eclipse and CIMTool (full installation package)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Following the directions on the screen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321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 idx="4294967295"/>
          </p:nvPr>
        </p:nvSpPr>
        <p:spPr>
          <a:xfrm>
            <a:off x="228600" y="1066800"/>
            <a:ext cx="7239000" cy="762000"/>
          </a:xfrm>
        </p:spPr>
        <p:txBody>
          <a:bodyPr/>
          <a:lstStyle/>
          <a:p>
            <a:r>
              <a:rPr lang="en-US"/>
              <a:t>Starting CIMTool</a:t>
            </a:r>
          </a:p>
        </p:txBody>
      </p:sp>
      <p:sp>
        <p:nvSpPr>
          <p:cNvPr id="23555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981200"/>
            <a:ext cx="5153025" cy="4267200"/>
          </a:xfrm>
        </p:spPr>
        <p:txBody>
          <a:bodyPr/>
          <a:lstStyle/>
          <a:p>
            <a:r>
              <a:rPr lang="en-US" sz="2400"/>
              <a:t>Click on the Eclipse icon</a:t>
            </a:r>
          </a:p>
          <a:p>
            <a:r>
              <a:rPr lang="en-US" sz="2400"/>
              <a:t>The Eclipse startup dialog will appear</a:t>
            </a:r>
          </a:p>
          <a:p>
            <a:r>
              <a:rPr lang="en-US" sz="2400"/>
              <a:t>Define a ‘workspace’ directory when prompted</a:t>
            </a:r>
          </a:p>
          <a:p>
            <a:r>
              <a:rPr lang="en-US" sz="2400"/>
              <a:t>The workbench view will then appear</a:t>
            </a:r>
          </a:p>
          <a:p>
            <a:endParaRPr lang="en-US" sz="2400"/>
          </a:p>
        </p:txBody>
      </p:sp>
      <p:pic>
        <p:nvPicPr>
          <p:cNvPr id="2355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95400"/>
            <a:ext cx="4857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33600"/>
            <a:ext cx="21336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9" descr="pic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29050"/>
            <a:ext cx="27813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7620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/>
              <a:t>Eclipse/CIMTool Workbench</a:t>
            </a:r>
          </a:p>
        </p:txBody>
      </p:sp>
      <p:pic>
        <p:nvPicPr>
          <p:cNvPr id="24579" name="Picture 4" descr="pic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524000"/>
            <a:ext cx="6172200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2057400"/>
            <a:ext cx="2514600" cy="3352800"/>
          </a:xfrm>
        </p:spPr>
        <p:txBody>
          <a:bodyPr/>
          <a:lstStyle/>
          <a:p>
            <a:r>
              <a:rPr lang="en-US" sz="2000"/>
              <a:t>Initial default view before any projects are created</a:t>
            </a:r>
          </a:p>
          <a:p>
            <a:r>
              <a:rPr lang="en-US" sz="2000"/>
              <a:t>Default installation supports Java development</a:t>
            </a:r>
          </a:p>
        </p:txBody>
      </p:sp>
    </p:spTree>
    <p:extLst>
      <p:ext uri="{BB962C8B-B14F-4D97-AF65-F5344CB8AC3E}">
        <p14:creationId xmlns:p14="http://schemas.microsoft.com/office/powerpoint/2010/main" val="416079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7620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/>
              <a:t>CIMTool/Eclipse Hints and Tips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00200"/>
            <a:ext cx="8382000" cy="4495800"/>
          </a:xfrm>
        </p:spPr>
        <p:txBody>
          <a:bodyPr/>
          <a:lstStyle/>
          <a:p>
            <a:r>
              <a:rPr lang="en-US" sz="2400"/>
              <a:t>Files, Packages and Workspaces:</a:t>
            </a:r>
          </a:p>
          <a:p>
            <a:pPr lvl="1"/>
            <a:r>
              <a:rPr lang="en-US" sz="2000"/>
              <a:t>It is important that you never add, modify or delete anything inside a workspace directory with tools other than Eclipse</a:t>
            </a:r>
          </a:p>
          <a:p>
            <a:pPr lvl="1"/>
            <a:r>
              <a:rPr lang="en-US" sz="2000"/>
              <a:t>If there is ever a ‘resource out of sync’ problem, you can usually correct by using the ‘refresh’ option</a:t>
            </a:r>
          </a:p>
          <a:p>
            <a:pPr lvl="1"/>
            <a:r>
              <a:rPr lang="en-US" sz="2000"/>
              <a:t>You may however safely read files directly from the workspace folder if needed</a:t>
            </a:r>
          </a:p>
        </p:txBody>
      </p:sp>
    </p:spTree>
    <p:extLst>
      <p:ext uri="{BB962C8B-B14F-4D97-AF65-F5344CB8AC3E}">
        <p14:creationId xmlns:p14="http://schemas.microsoft.com/office/powerpoint/2010/main" val="315063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</a:rPr>
              <a:t>Creating a CIMTool Project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524000" y="22098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Creating a CIMTool Project</a:t>
            </a:r>
          </a:p>
        </p:txBody>
      </p:sp>
    </p:spTree>
    <p:extLst>
      <p:ext uri="{BB962C8B-B14F-4D97-AF65-F5344CB8AC3E}">
        <p14:creationId xmlns:p14="http://schemas.microsoft.com/office/powerpoint/2010/main" val="226275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CIMTool Projects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110538" cy="44958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2000"/>
              <a:t>Each project has a named folder in the workspace directory</a:t>
            </a:r>
          </a:p>
          <a:p>
            <a:pPr>
              <a:lnSpc>
                <a:spcPct val="90000"/>
              </a:lnSpc>
            </a:pPr>
            <a:r>
              <a:rPr lang="en-US" sz="2000"/>
              <a:t>Each CIMTool project will have four sub-folders:</a:t>
            </a:r>
          </a:p>
          <a:p>
            <a:pPr lvl="1">
              <a:lnSpc>
                <a:spcPct val="90000"/>
              </a:lnSpc>
            </a:pPr>
            <a:r>
              <a:rPr lang="en-US" sz="1800" b="1" i="1"/>
              <a:t>Incremental</a:t>
            </a:r>
            <a:r>
              <a:rPr lang="en-US" sz="1800"/>
              <a:t>: for CIM XML incremental files in RDF format with a .xml extension</a:t>
            </a:r>
          </a:p>
          <a:p>
            <a:pPr lvl="1">
              <a:lnSpc>
                <a:spcPct val="90000"/>
              </a:lnSpc>
            </a:pPr>
            <a:r>
              <a:rPr lang="en-US" sz="1800" b="1" i="1"/>
              <a:t>Instances</a:t>
            </a:r>
            <a:r>
              <a:rPr lang="en-US" sz="1800"/>
              <a:t>: for CIM XML instance files in RDF format with a .xml extension</a:t>
            </a:r>
          </a:p>
          <a:p>
            <a:pPr lvl="1">
              <a:lnSpc>
                <a:spcPct val="90000"/>
              </a:lnSpc>
            </a:pPr>
            <a:r>
              <a:rPr lang="en-US" sz="1800" b="1" i="1"/>
              <a:t>Profiles</a:t>
            </a:r>
            <a:r>
              <a:rPr lang="en-US" sz="1800"/>
              <a:t>: for profile definitions, where</a:t>
            </a:r>
          </a:p>
          <a:p>
            <a:pPr lvl="2">
              <a:lnSpc>
                <a:spcPct val="90000"/>
              </a:lnSpc>
            </a:pPr>
            <a:r>
              <a:rPr lang="en-US"/>
              <a:t>Profile definitions are stored in an OWL &amp; RDFS formats</a:t>
            </a:r>
          </a:p>
          <a:p>
            <a:pPr lvl="2">
              <a:lnSpc>
                <a:spcPct val="90000"/>
              </a:lnSpc>
            </a:pPr>
            <a:r>
              <a:rPr lang="en-US"/>
              <a:t>Log files, which may identify errors, are text files with a .log extension</a:t>
            </a:r>
          </a:p>
          <a:p>
            <a:pPr lvl="2">
              <a:lnSpc>
                <a:spcPct val="90000"/>
              </a:lnSpc>
            </a:pPr>
            <a:r>
              <a:rPr lang="en-US"/>
              <a:t>Depending upon the usage of CIMTool, there may also be HTML, RDFS and XSD files</a:t>
            </a:r>
          </a:p>
          <a:p>
            <a:pPr lvl="1">
              <a:lnSpc>
                <a:spcPct val="90000"/>
              </a:lnSpc>
            </a:pPr>
            <a:r>
              <a:rPr lang="en-US" sz="1800" b="1" i="1"/>
              <a:t>Schema</a:t>
            </a:r>
            <a:r>
              <a:rPr lang="en-US" sz="1800"/>
              <a:t>: for the CIM model in XMI format with a .xmi extension (Generated using the UML model from the EA Tool)</a:t>
            </a:r>
          </a:p>
          <a:p>
            <a:pPr>
              <a:lnSpc>
                <a:spcPct val="90000"/>
              </a:lnSpc>
            </a:pPr>
            <a:r>
              <a:rPr lang="en-US" sz="2000"/>
              <a:t>Folders and files that have errors may include a red X on their associated icon</a:t>
            </a:r>
          </a:p>
        </p:txBody>
      </p:sp>
    </p:spTree>
    <p:extLst>
      <p:ext uri="{BB962C8B-B14F-4D97-AF65-F5344CB8AC3E}">
        <p14:creationId xmlns:p14="http://schemas.microsoft.com/office/powerpoint/2010/main" val="2302822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7620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/>
              <a:t>Creating a New CIMTool Project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447800"/>
            <a:ext cx="1981200" cy="4419600"/>
          </a:xfrm>
        </p:spPr>
        <p:txBody>
          <a:bodyPr/>
          <a:lstStyle/>
          <a:p>
            <a:r>
              <a:rPr lang="en-US" sz="2400"/>
              <a:t>Select ‘File &gt; New &gt; Project’</a:t>
            </a:r>
          </a:p>
          <a:p>
            <a:r>
              <a:rPr lang="en-US" sz="2400"/>
              <a:t>Select ‘CIMTool Project’ option</a:t>
            </a:r>
          </a:p>
          <a:p>
            <a:r>
              <a:rPr lang="en-US" sz="2400"/>
              <a:t>Click ‘Next’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71600"/>
            <a:ext cx="6705600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20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7620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/>
              <a:t>Creating a New CIMTool Project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1849438" cy="4572000"/>
          </a:xfrm>
        </p:spPr>
        <p:txBody>
          <a:bodyPr/>
          <a:lstStyle/>
          <a:p>
            <a:r>
              <a:rPr lang="en-US" sz="2000"/>
              <a:t>Name it – e.g. ‘IIE18’</a:t>
            </a:r>
          </a:p>
          <a:p>
            <a:r>
              <a:rPr lang="en-US" sz="2000"/>
              <a:t>Click ‘Finish’</a:t>
            </a:r>
          </a:p>
          <a:p>
            <a:r>
              <a:rPr lang="en-US" sz="2000"/>
              <a:t>This will create a new folder in your workspace directory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6524625" cy="49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624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9486" y="3048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Browsing the Project</a:t>
            </a:r>
          </a:p>
        </p:txBody>
      </p:sp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37" y="1023937"/>
            <a:ext cx="6629400" cy="499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Rectangle 3"/>
          <p:cNvSpPr>
            <a:spLocks noChangeArrowheads="1"/>
          </p:cNvSpPr>
          <p:nvPr/>
        </p:nvSpPr>
        <p:spPr bwMode="auto">
          <a:xfrm>
            <a:off x="215537" y="1023937"/>
            <a:ext cx="2057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>
              <a:buClr>
                <a:srgbClr val="0080CE"/>
              </a:buClr>
              <a:buSzPct val="60000"/>
              <a:buFont typeface="Monotype Sorts" pitchFamily="2" charset="2"/>
              <a:buChar char="l"/>
            </a:pPr>
            <a:r>
              <a:rPr lang="en-US" sz="2000" dirty="0">
                <a:latin typeface="Arial" charset="0"/>
                <a:cs typeface="Arial" charset="0"/>
              </a:rPr>
              <a:t>Click on arrow to tClick on arrow to the left of the desired project name in the Project Explorer to expand it</a:t>
            </a:r>
          </a:p>
          <a:p>
            <a:pPr marL="228600" indent="-228600">
              <a:buClr>
                <a:srgbClr val="0080CE"/>
              </a:buClr>
              <a:buSzPct val="60000"/>
              <a:buFont typeface="Monotype Sorts" pitchFamily="2" charset="2"/>
              <a:buChar char="l"/>
            </a:pPr>
            <a:r>
              <a:rPr lang="en-US" sz="2000" dirty="0">
                <a:latin typeface="Arial" charset="0"/>
                <a:cs typeface="Arial" charset="0"/>
              </a:rPr>
              <a:t>See that project has the 4 set of folders</a:t>
            </a:r>
          </a:p>
          <a:p>
            <a:pPr marL="228600" indent="-228600">
              <a:buClr>
                <a:srgbClr val="0080CE"/>
              </a:buClr>
              <a:buSzPct val="60000"/>
              <a:buFont typeface="Monotype Sorts" pitchFamily="2" charset="2"/>
              <a:buChar char="l"/>
            </a:pPr>
            <a:r>
              <a:rPr lang="en-US" sz="2000" dirty="0">
                <a:latin typeface="Arial" charset="0"/>
                <a:cs typeface="Arial" charset="0"/>
              </a:rPr>
              <a:t>Exp</a:t>
            </a:r>
            <a:r>
              <a:rPr lang="en-US" sz="2000" dirty="0">
                <a:solidFill>
                  <a:schemeClr val="bg1"/>
                </a:solidFill>
                <a:latin typeface="Arial" charset="0"/>
                <a:cs typeface="Arial" charset="0"/>
              </a:rPr>
              <a:t>and sub-folders to see</a:t>
            </a:r>
            <a:endParaRPr lang="en-US" sz="20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70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3067051"/>
          </a:xfrm>
        </p:spPr>
        <p:txBody>
          <a:bodyPr>
            <a:normAutofit/>
          </a:bodyPr>
          <a:lstStyle/>
          <a:p>
            <a:r>
              <a:rPr lang="en-US" dirty="0"/>
              <a:t>Tutorial Section XII</a:t>
            </a:r>
            <a:br>
              <a:rPr lang="en-US" dirty="0"/>
            </a:br>
            <a:r>
              <a:rPr lang="en-US" dirty="0"/>
              <a:t>*****</a:t>
            </a:r>
            <a:br>
              <a:rPr lang="en-US" dirty="0"/>
            </a:br>
            <a:r>
              <a:rPr lang="en-US" dirty="0"/>
              <a:t>CIMTool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343400"/>
            <a:ext cx="6400800" cy="1752600"/>
          </a:xfrm>
        </p:spPr>
        <p:txBody>
          <a:bodyPr/>
          <a:lstStyle/>
          <a:p>
            <a:r>
              <a:rPr lang="en-US" dirty="0"/>
              <a:t>Margaret Goodrich</a:t>
            </a:r>
          </a:p>
          <a:p>
            <a:r>
              <a:rPr lang="en-US" dirty="0"/>
              <a:t>SISCO</a:t>
            </a:r>
          </a:p>
          <a:p>
            <a:r>
              <a:rPr lang="en-US" dirty="0"/>
              <a:t>margaret@sisconet.com</a:t>
            </a:r>
          </a:p>
        </p:txBody>
      </p:sp>
    </p:spTree>
    <p:extLst>
      <p:ext uri="{BB962C8B-B14F-4D97-AF65-F5344CB8AC3E}">
        <p14:creationId xmlns:p14="http://schemas.microsoft.com/office/powerpoint/2010/main" val="1845076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</a:rPr>
              <a:t>Importing a Schema</a:t>
            </a:r>
          </a:p>
        </p:txBody>
      </p:sp>
      <p:sp>
        <p:nvSpPr>
          <p:cNvPr id="35843" name="Rectangle 6"/>
          <p:cNvSpPr>
            <a:spLocks noGrp="1" noChangeArrowheads="1"/>
          </p:cNvSpPr>
          <p:nvPr>
            <p:ph type="subTitle" idx="4294967295"/>
          </p:nvPr>
        </p:nvSpPr>
        <p:spPr>
          <a:xfrm>
            <a:off x="1295400" y="19812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Importing a Schema</a:t>
            </a:r>
          </a:p>
        </p:txBody>
      </p:sp>
    </p:spTree>
    <p:extLst>
      <p:ext uri="{BB962C8B-B14F-4D97-AF65-F5344CB8AC3E}">
        <p14:creationId xmlns:p14="http://schemas.microsoft.com/office/powerpoint/2010/main" val="2196842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Importing a Schema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76400"/>
            <a:ext cx="8110538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Schemas describe the classes, attributes and relationships defined by a UML model</a:t>
            </a:r>
          </a:p>
          <a:p>
            <a:pPr>
              <a:lnSpc>
                <a:spcPct val="90000"/>
              </a:lnSpc>
            </a:pPr>
            <a:r>
              <a:rPr lang="en-US" sz="2400"/>
              <a:t>Anything defined by a profile MUST be described within the UML model</a:t>
            </a:r>
          </a:p>
          <a:p>
            <a:pPr>
              <a:lnSpc>
                <a:spcPct val="90000"/>
              </a:lnSpc>
            </a:pPr>
            <a:r>
              <a:rPr lang="en-US" sz="2400"/>
              <a:t>Schemas must be in a suitable XMI format for import</a:t>
            </a:r>
          </a:p>
          <a:p>
            <a:pPr>
              <a:lnSpc>
                <a:spcPct val="90000"/>
              </a:lnSpc>
            </a:pPr>
            <a:r>
              <a:rPr lang="en-US" sz="2400"/>
              <a:t>The XMI files are typically generated from the CIM UML model created/maintained using Enterprise Architect</a:t>
            </a:r>
          </a:p>
          <a:p>
            <a:pPr>
              <a:lnSpc>
                <a:spcPct val="90000"/>
              </a:lnSpc>
            </a:pPr>
            <a:r>
              <a:rPr lang="en-US" sz="2400"/>
              <a:t>Schemas will be stored in the ‘Schema’ folder of the project</a:t>
            </a:r>
          </a:p>
          <a:p>
            <a:pPr>
              <a:lnSpc>
                <a:spcPct val="90000"/>
              </a:lnSpc>
            </a:pPr>
            <a:r>
              <a:rPr lang="en-US" sz="2400"/>
              <a:t>There is typically one schema for a project, although there are cases where there may be more than one</a:t>
            </a:r>
          </a:p>
        </p:txBody>
      </p:sp>
    </p:spTree>
    <p:extLst>
      <p:ext uri="{BB962C8B-B14F-4D97-AF65-F5344CB8AC3E}">
        <p14:creationId xmlns:p14="http://schemas.microsoft.com/office/powerpoint/2010/main" val="1277305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 idx="4294967295"/>
          </p:nvPr>
        </p:nvSpPr>
        <p:spPr>
          <a:xfrm>
            <a:off x="228600" y="4572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Schema in a UML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6248400"/>
            <a:ext cx="533400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3C269C31-AA35-4959-B226-E15B9D3A0030}" type="slidenum">
              <a:rPr lang="en-US" sz="1400">
                <a:solidFill>
                  <a:schemeClr val="bg1"/>
                </a:solidFill>
                <a:latin typeface="+mn-lt"/>
              </a:rPr>
              <a:pPr algn="r">
                <a:defRPr/>
              </a:pPr>
              <a:t>22</a:t>
            </a:fld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11517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860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 idx="4294967295"/>
          </p:nvPr>
        </p:nvSpPr>
        <p:spPr>
          <a:xfrm>
            <a:off x="304800" y="6096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Exporting UML Model as XMI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4294967295"/>
          </p:nvPr>
        </p:nvSpPr>
        <p:spPr>
          <a:xfrm>
            <a:off x="226423" y="1384300"/>
            <a:ext cx="2286000" cy="4419600"/>
          </a:xfrm>
        </p:spPr>
        <p:txBody>
          <a:bodyPr/>
          <a:lstStyle/>
          <a:p>
            <a:r>
              <a:rPr lang="en-US" sz="2400" dirty="0"/>
              <a:t>In Enterprise Architect select the top-level package</a:t>
            </a:r>
          </a:p>
          <a:p>
            <a:r>
              <a:rPr lang="en-US" sz="2400" dirty="0"/>
              <a:t>Select Project &gt; Import/Export &gt; Export Package to XMI</a:t>
            </a:r>
          </a:p>
          <a:p>
            <a:endParaRPr lang="en-US" sz="2400" dirty="0"/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23" y="1371600"/>
            <a:ext cx="6426200" cy="468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91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>
          <a:xfrm>
            <a:off x="228600" y="5334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Exporting XMI from UML Tool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4294967295"/>
          </p:nvPr>
        </p:nvSpPr>
        <p:spPr>
          <a:xfrm>
            <a:off x="152400" y="1358900"/>
            <a:ext cx="2057400" cy="47244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Use export options shown </a:t>
            </a:r>
          </a:p>
          <a:p>
            <a:r>
              <a:rPr lang="en-US" sz="2000" dirty="0"/>
              <a:t>Export as UML 1.4</a:t>
            </a:r>
          </a:p>
          <a:p>
            <a:r>
              <a:rPr lang="en-US" sz="2000" dirty="0"/>
              <a:t>Unselect ‘Enable full EA Roundtrip’</a:t>
            </a:r>
          </a:p>
          <a:p>
            <a:r>
              <a:rPr lang="en-US" sz="2000" dirty="0"/>
              <a:t>Select ‘Unisys/Rose format’ option</a:t>
            </a:r>
          </a:p>
          <a:p>
            <a:r>
              <a:rPr lang="en-US" sz="2000" dirty="0"/>
              <a:t>Enter file name for XMI file</a:t>
            </a:r>
          </a:p>
          <a:p>
            <a:r>
              <a:rPr lang="en-US" sz="2000" dirty="0"/>
              <a:t>Click on Export button</a:t>
            </a:r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6637338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069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Schema Import within CIMTool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400"/>
              <a:t>Schemas are imported when creating a new CIMTool project</a:t>
            </a:r>
          </a:p>
          <a:p>
            <a:r>
              <a:rPr lang="en-US" sz="2400"/>
              <a:t>Schemas can also be added to supplement an existing schema</a:t>
            </a:r>
          </a:p>
          <a:p>
            <a:r>
              <a:rPr lang="en-US" sz="2400"/>
              <a:t>Schemas can also replace an existing schema, as in the case of a new CIM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6248400"/>
            <a:ext cx="533400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810D002A-C338-41B7-B327-577A16C5FD0C}" type="slidenum">
              <a:rPr lang="en-US" sz="1400">
                <a:solidFill>
                  <a:schemeClr val="bg1"/>
                </a:solidFill>
                <a:latin typeface="+mn-lt"/>
              </a:rPr>
              <a:pPr algn="r">
                <a:defRPr/>
              </a:pPr>
              <a:t>25</a:t>
            </a:fld>
            <a:endParaRPr lang="en-US" sz="14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6833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685800"/>
            <a:ext cx="7239000" cy="762000"/>
          </a:xfrm>
        </p:spPr>
        <p:txBody>
          <a:bodyPr/>
          <a:lstStyle/>
          <a:p>
            <a:r>
              <a:rPr lang="en-US" dirty="0"/>
              <a:t>Initial Schema Import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828800"/>
            <a:ext cx="7620000" cy="3962400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sz="2400" dirty="0"/>
              <a:t>Select ‘File  &gt; Import’</a:t>
            </a:r>
          </a:p>
          <a:p>
            <a:pPr marL="609600" indent="-609600">
              <a:buFontTx/>
              <a:buAutoNum type="arabicPeriod"/>
            </a:pPr>
            <a:r>
              <a:rPr lang="en-US" sz="2400" b="1" i="1" dirty="0"/>
              <a:t>Note the different import options under CIMTool</a:t>
            </a:r>
          </a:p>
          <a:p>
            <a:pPr marL="609600" indent="-609600">
              <a:buFontTx/>
              <a:buAutoNum type="arabicPeriod"/>
            </a:pPr>
            <a:r>
              <a:rPr lang="en-US" sz="2400" dirty="0"/>
              <a:t>Select ‘Import Schema’ option</a:t>
            </a:r>
          </a:p>
          <a:p>
            <a:pPr marL="609600" indent="-609600">
              <a:buFontTx/>
              <a:buAutoNum type="arabicPeriod"/>
            </a:pPr>
            <a:r>
              <a:rPr lang="en-US" sz="2400" dirty="0"/>
              <a:t>Click ‘Next’</a:t>
            </a:r>
          </a:p>
        </p:txBody>
      </p:sp>
      <p:sp>
        <p:nvSpPr>
          <p:cNvPr id="41988" name="Picture 6"/>
          <p:cNvSpPr>
            <a:spLocks noChangeAspect="1" noChangeArrowheads="1"/>
          </p:cNvSpPr>
          <p:nvPr/>
        </p:nvSpPr>
        <p:spPr bwMode="auto">
          <a:xfrm>
            <a:off x="4572000" y="1066800"/>
            <a:ext cx="43053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41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6700" y="6096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Initial Schema Import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86" y="1295400"/>
            <a:ext cx="66294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Content Placeholder 2"/>
          <p:cNvSpPr>
            <a:spLocks/>
          </p:cNvSpPr>
          <p:nvPr/>
        </p:nvSpPr>
        <p:spPr bwMode="auto">
          <a:xfrm>
            <a:off x="228600" y="1289231"/>
            <a:ext cx="2057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 algn="l">
              <a:buClr>
                <a:srgbClr val="0080CE"/>
              </a:buClr>
              <a:buSzPct val="60000"/>
              <a:buFont typeface="Monotype Sorts" pitchFamily="2" charset="2"/>
              <a:buChar char="l"/>
            </a:pPr>
            <a:r>
              <a:rPr lang="en-US" sz="2000" dirty="0">
                <a:latin typeface="Arial" charset="0"/>
                <a:cs typeface="Arial" charset="0"/>
              </a:rPr>
              <a:t>Browse to find the XMI file to import</a:t>
            </a:r>
          </a:p>
          <a:p>
            <a:pPr marL="228600" indent="-228600" algn="l">
              <a:buClr>
                <a:srgbClr val="0080CE"/>
              </a:buClr>
              <a:buSzPct val="60000"/>
              <a:buFont typeface="Monotype Sorts" pitchFamily="2" charset="2"/>
              <a:buChar char="l"/>
            </a:pPr>
            <a:r>
              <a:rPr lang="en-US" sz="2000" dirty="0">
                <a:latin typeface="Arial" charset="0"/>
                <a:cs typeface="Arial" charset="0"/>
              </a:rPr>
              <a:t>Check the project for the import</a:t>
            </a:r>
          </a:p>
          <a:p>
            <a:pPr marL="228600" indent="-228600" algn="l">
              <a:buClr>
                <a:srgbClr val="0080CE"/>
              </a:buClr>
              <a:buSzPct val="60000"/>
              <a:buFont typeface="Monotype Sorts" pitchFamily="2" charset="2"/>
              <a:buChar char="l"/>
            </a:pPr>
            <a:r>
              <a:rPr lang="en-US" sz="2000" dirty="0">
                <a:latin typeface="Arial" charset="0"/>
                <a:cs typeface="Arial" charset="0"/>
              </a:rPr>
              <a:t>Don’t edit the Namespace</a:t>
            </a:r>
          </a:p>
          <a:p>
            <a:pPr marL="228600" indent="-228600" algn="l">
              <a:buClr>
                <a:srgbClr val="0080CE"/>
              </a:buClr>
              <a:buSzPct val="60000"/>
              <a:buFont typeface="Monotype Sorts" pitchFamily="2" charset="2"/>
              <a:buChar char="l"/>
            </a:pPr>
            <a:r>
              <a:rPr lang="en-US" sz="2000" dirty="0">
                <a:latin typeface="Arial" charset="0"/>
                <a:cs typeface="Arial" charset="0"/>
              </a:rPr>
              <a:t>Click “</a:t>
            </a:r>
            <a:r>
              <a:rPr lang="en-US" sz="2000" dirty="0">
                <a:solidFill>
                  <a:schemeClr val="bg1"/>
                </a:solidFill>
                <a:latin typeface="Arial" charset="0"/>
                <a:cs typeface="Arial" charset="0"/>
              </a:rPr>
              <a:t>Finish”</a:t>
            </a:r>
          </a:p>
        </p:txBody>
      </p:sp>
    </p:spTree>
    <p:extLst>
      <p:ext uri="{BB962C8B-B14F-4D97-AF65-F5344CB8AC3E}">
        <p14:creationId xmlns:p14="http://schemas.microsoft.com/office/powerpoint/2010/main" val="2966048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</a:rPr>
              <a:t>Creating and Editing a Profile</a:t>
            </a:r>
          </a:p>
        </p:txBody>
      </p:sp>
      <p:sp>
        <p:nvSpPr>
          <p:cNvPr id="47107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295400" y="22098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Creating and Editing a Profile</a:t>
            </a:r>
          </a:p>
        </p:txBody>
      </p:sp>
    </p:spTree>
    <p:extLst>
      <p:ext uri="{BB962C8B-B14F-4D97-AF65-F5344CB8AC3E}">
        <p14:creationId xmlns:p14="http://schemas.microsoft.com/office/powerpoint/2010/main" val="1836151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6096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New Profile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8229600" cy="4800600"/>
          </a:xfrm>
        </p:spPr>
        <p:txBody>
          <a:bodyPr/>
          <a:lstStyle/>
          <a:p>
            <a:r>
              <a:rPr lang="en-US" sz="2400" dirty="0"/>
              <a:t>There are four ways to create a new profile:</a:t>
            </a:r>
          </a:p>
          <a:p>
            <a:pPr marL="914400" lvl="1" indent="-449263">
              <a:buFontTx/>
              <a:buAutoNum type="arabicPeriod"/>
            </a:pPr>
            <a:r>
              <a:rPr lang="en-US" sz="2000" dirty="0"/>
              <a:t>Create it from scratch within CIMTool</a:t>
            </a:r>
          </a:p>
          <a:p>
            <a:pPr marL="914400" lvl="1" indent="-449263">
              <a:buFontTx/>
              <a:buAutoNum type="arabicPeriod"/>
            </a:pPr>
            <a:r>
              <a:rPr lang="en-US" sz="2000" dirty="0"/>
              <a:t>Import an OWL profile previously constructed using CIMTool</a:t>
            </a:r>
          </a:p>
          <a:p>
            <a:pPr marL="914400" lvl="1" indent="-449263">
              <a:buFontTx/>
              <a:buAutoNum type="arabicPeriod"/>
            </a:pPr>
            <a:r>
              <a:rPr lang="en-US" sz="2000" dirty="0"/>
              <a:t>Import the profile from a data dictionary spreadsheet</a:t>
            </a:r>
          </a:p>
          <a:p>
            <a:pPr marL="914400" lvl="1" indent="-449263">
              <a:buFontTx/>
              <a:buAutoNum type="arabicPeriod"/>
            </a:pPr>
            <a:r>
              <a:rPr lang="en-US" sz="2000" dirty="0"/>
              <a:t>Copy and paste an existing profile within CIMTool</a:t>
            </a:r>
          </a:p>
          <a:p>
            <a:r>
              <a:rPr lang="en-US" sz="2400" dirty="0"/>
              <a:t>Once created, profiles are stored in the ‘Profiles’ folder of the project</a:t>
            </a:r>
          </a:p>
          <a:p>
            <a:r>
              <a:rPr lang="en-US" sz="2400" dirty="0"/>
              <a:t>A project may have many profiles</a:t>
            </a:r>
          </a:p>
          <a:p>
            <a:r>
              <a:rPr lang="en-US" sz="2400" dirty="0"/>
              <a:t>Each profile will have a namespace</a:t>
            </a:r>
          </a:p>
          <a:p>
            <a:r>
              <a:rPr lang="en-US" sz="2400" dirty="0"/>
              <a:t>This following slides describe the creation of a new profile using the edit capabilities within CIMTool</a:t>
            </a:r>
          </a:p>
        </p:txBody>
      </p:sp>
    </p:spTree>
    <p:extLst>
      <p:ext uri="{BB962C8B-B14F-4D97-AF65-F5344CB8AC3E}">
        <p14:creationId xmlns:p14="http://schemas.microsoft.com/office/powerpoint/2010/main" val="135097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6"/>
          <p:cNvSpPr>
            <a:spLocks noGrp="1"/>
          </p:cNvSpPr>
          <p:nvPr>
            <p:ph type="title" idx="4294967295"/>
          </p:nvPr>
        </p:nvSpPr>
        <p:spPr>
          <a:xfrm>
            <a:off x="609600" y="914400"/>
            <a:ext cx="7239000" cy="76200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099" name="Content Placeholder 7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400"/>
              <a:t>The purpose of this presentation is to describe the use of CIMTool</a:t>
            </a:r>
          </a:p>
          <a:p>
            <a:r>
              <a:rPr lang="en-US" sz="2400"/>
              <a:t>Some of the uses of CIMTool include:</a:t>
            </a:r>
          </a:p>
          <a:p>
            <a:pPr lvl="1"/>
            <a:r>
              <a:rPr lang="en-US" sz="2000"/>
              <a:t>Definition of information exchange profiles</a:t>
            </a:r>
          </a:p>
          <a:p>
            <a:pPr lvl="1"/>
            <a:r>
              <a:rPr lang="en-US" sz="2000"/>
              <a:t>Development of RDF Schemas</a:t>
            </a:r>
          </a:p>
          <a:p>
            <a:pPr lvl="1"/>
            <a:r>
              <a:rPr lang="en-US" sz="2000"/>
              <a:t>Validation of CIM XML instance files</a:t>
            </a:r>
          </a:p>
          <a:p>
            <a:pPr lvl="1"/>
            <a:r>
              <a:rPr lang="en-US" sz="2000"/>
              <a:t>Validation of incremental CIM XML files</a:t>
            </a:r>
          </a:p>
          <a:p>
            <a:pPr lvl="1">
              <a:buFont typeface="Wingdings" pitchFamily="2" charset="2"/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52033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5334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New Profile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0362" y="1282700"/>
            <a:ext cx="1849438" cy="4114800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sz="2400" dirty="0"/>
              <a:t>Select ‘File  &gt; New &gt; Other …’</a:t>
            </a: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19200"/>
            <a:ext cx="655320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41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6096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New Profile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676" y="1295400"/>
            <a:ext cx="2230438" cy="4114800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sz="2400" dirty="0"/>
              <a:t>Select ‘CIMTool Profile’ option</a:t>
            </a:r>
          </a:p>
          <a:p>
            <a:pPr marL="609600" indent="-609600">
              <a:buFontTx/>
              <a:buAutoNum type="arabicPeriod"/>
            </a:pPr>
            <a:r>
              <a:rPr lang="en-US" sz="2400" dirty="0"/>
              <a:t>Click ‘Next’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14" y="1295400"/>
            <a:ext cx="66294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289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>
          <a:xfrm>
            <a:off x="379412" y="5334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New Profile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333500"/>
            <a:ext cx="3106738" cy="4495800"/>
          </a:xfrm>
        </p:spPr>
        <p:txBody>
          <a:bodyPr/>
          <a:lstStyle/>
          <a:p>
            <a:r>
              <a:rPr lang="en-US" sz="2000" dirty="0"/>
              <a:t>Click on checkbox for the desired project</a:t>
            </a:r>
          </a:p>
          <a:p>
            <a:r>
              <a:rPr lang="en-US" sz="2000" dirty="0"/>
              <a:t>Determine a unique name for the profile that will not conflict with other profile names, then using the name:</a:t>
            </a:r>
          </a:p>
          <a:p>
            <a:pPr lvl="1"/>
            <a:r>
              <a:rPr lang="en-US" sz="1800" dirty="0"/>
              <a:t>Set the profile name</a:t>
            </a:r>
          </a:p>
          <a:p>
            <a:pPr lvl="1"/>
            <a:r>
              <a:rPr lang="en-US" sz="1800" dirty="0"/>
              <a:t>Set namespace URI</a:t>
            </a:r>
          </a:p>
          <a:p>
            <a:pPr lvl="1"/>
            <a:r>
              <a:rPr lang="en-US" sz="1800" dirty="0"/>
              <a:t>Set envelope element name</a:t>
            </a:r>
          </a:p>
          <a:p>
            <a:r>
              <a:rPr lang="en-US" sz="2000" dirty="0"/>
              <a:t>Click ‘Finish’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6248400"/>
            <a:ext cx="533400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C026449E-D8DF-4130-BE26-DCDF4889AAE1}" type="slidenum">
              <a:rPr lang="en-US" sz="1400">
                <a:solidFill>
                  <a:schemeClr val="bg1"/>
                </a:solidFill>
                <a:latin typeface="+mn-lt"/>
              </a:rPr>
              <a:pPr algn="r">
                <a:defRPr/>
              </a:pPr>
              <a:t>32</a:t>
            </a:fld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95400"/>
            <a:ext cx="49911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521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4572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Browsing the Project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6520" y="1219200"/>
            <a:ext cx="2286000" cy="4648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Click on arrows in Project Explorer to expand folders</a:t>
            </a:r>
          </a:p>
          <a:p>
            <a:pPr>
              <a:lnSpc>
                <a:spcPct val="90000"/>
              </a:lnSpc>
            </a:pPr>
            <a:r>
              <a:rPr lang="en-US" dirty="0"/>
              <a:t>Double click on the .owl profile file name in the to open it</a:t>
            </a:r>
          </a:p>
          <a:p>
            <a:pPr>
              <a:lnSpc>
                <a:spcPct val="90000"/>
              </a:lnSpc>
            </a:pPr>
            <a:r>
              <a:rPr lang="en-US" dirty="0"/>
              <a:t>Click on the profile name in the Outline window</a:t>
            </a:r>
          </a:p>
          <a:p>
            <a:pPr>
              <a:lnSpc>
                <a:spcPct val="90000"/>
              </a:lnSpc>
            </a:pPr>
            <a:r>
              <a:rPr lang="en-US" dirty="0"/>
              <a:t>In the Project Explorer frame you can always right click on a file name to see options</a:t>
            </a: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1219200"/>
            <a:ext cx="6705600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822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5334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Classes to Profile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95400"/>
            <a:ext cx="1981200" cy="4724400"/>
          </a:xfrm>
        </p:spPr>
        <p:txBody>
          <a:bodyPr/>
          <a:lstStyle/>
          <a:p>
            <a:r>
              <a:rPr lang="en-US" sz="2000" dirty="0"/>
              <a:t>Browse through model on the right side of  Add/Remove tab</a:t>
            </a:r>
          </a:p>
          <a:p>
            <a:r>
              <a:rPr lang="en-US" sz="2000" dirty="0"/>
              <a:t>Select one or more classes on right side Add/remove tab</a:t>
            </a:r>
          </a:p>
          <a:p>
            <a:r>
              <a:rPr lang="en-US" sz="2000" dirty="0"/>
              <a:t>Classes are moved by clicking on &lt;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95400"/>
            <a:ext cx="66294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101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5334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a Property to Profile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1066" y="1295400"/>
            <a:ext cx="1981200" cy="44196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Click on a class in the Outline</a:t>
            </a:r>
          </a:p>
          <a:p>
            <a:r>
              <a:rPr lang="en-US" dirty="0"/>
              <a:t>Properties are shown on the right side of the Profile Add/Remove tab</a:t>
            </a:r>
          </a:p>
          <a:p>
            <a:r>
              <a:rPr lang="en-US" dirty="0"/>
              <a:t>Click on property name on right side</a:t>
            </a:r>
          </a:p>
          <a:p>
            <a:r>
              <a:rPr lang="en-US" dirty="0"/>
              <a:t>Click on ‘&lt;‘ to move property to left side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66" y="1295400"/>
            <a:ext cx="67818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119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5334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View After Adding a Property to profile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2057400" cy="4343400"/>
          </a:xfrm>
        </p:spPr>
        <p:txBody>
          <a:bodyPr/>
          <a:lstStyle/>
          <a:p>
            <a:r>
              <a:rPr lang="en-US" sz="2000" dirty="0"/>
              <a:t>New profile property is seen on Outline view and the left side of the Add/Remove tab</a:t>
            </a:r>
          </a:p>
          <a:p>
            <a:r>
              <a:rPr lang="en-US" sz="2000" dirty="0"/>
              <a:t>You can remove properties by using the &gt; button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200"/>
            <a:ext cx="6781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770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7620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Properties to Profile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2278" y="1587500"/>
            <a:ext cx="1700213" cy="4114800"/>
          </a:xfrm>
        </p:spPr>
        <p:txBody>
          <a:bodyPr/>
          <a:lstStyle/>
          <a:p>
            <a:r>
              <a:rPr lang="en-US" sz="2000" dirty="0"/>
              <a:t>Can move more than one property at a time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91" y="1600200"/>
            <a:ext cx="678180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192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</a:rPr>
              <a:t>Importing a Profile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295400" y="20574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Importing A Profile</a:t>
            </a:r>
          </a:p>
        </p:txBody>
      </p:sp>
    </p:spTree>
    <p:extLst>
      <p:ext uri="{BB962C8B-B14F-4D97-AF65-F5344CB8AC3E}">
        <p14:creationId xmlns:p14="http://schemas.microsoft.com/office/powerpoint/2010/main" val="3138758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Importing a Profile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52463" y="1981200"/>
            <a:ext cx="7394575" cy="4114800"/>
          </a:xfrm>
        </p:spPr>
        <p:txBody>
          <a:bodyPr/>
          <a:lstStyle/>
          <a:p>
            <a:r>
              <a:rPr lang="en-US" sz="2400"/>
              <a:t>Sometimes it is desirable to use another profile definition as a starting point for a profile definition</a:t>
            </a:r>
          </a:p>
          <a:p>
            <a:r>
              <a:rPr lang="en-US" sz="2400"/>
              <a:t>CIMTool saves profile definitions in an OWL format</a:t>
            </a:r>
          </a:p>
          <a:p>
            <a:r>
              <a:rPr lang="en-US" sz="2400"/>
              <a:t>Profile definitions from another project or workspace can be imported to create new profiles</a:t>
            </a:r>
          </a:p>
        </p:txBody>
      </p:sp>
    </p:spTree>
    <p:extLst>
      <p:ext uri="{BB962C8B-B14F-4D97-AF65-F5344CB8AC3E}">
        <p14:creationId xmlns:p14="http://schemas.microsoft.com/office/powerpoint/2010/main" val="2106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7839075" cy="4419600"/>
          </a:xfrm>
        </p:spPr>
        <p:txBody>
          <a:bodyPr>
            <a:normAutofit lnSpcReduction="10000"/>
          </a:bodyPr>
          <a:lstStyle/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CIM Profiles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CIMTool Installation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Creating a CIMTool Project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Importing a Schema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Creating and Editing a Profile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Importing a Profile (Several Methods)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Generating RDF Schemas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Importing a Model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Validating a Model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Importing and Validating an Incremental Model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Updating a Schema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1592002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Importing Profiles into CIMTool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3581400" cy="4495800"/>
          </a:xfrm>
        </p:spPr>
        <p:txBody>
          <a:bodyPr/>
          <a:lstStyle/>
          <a:p>
            <a:r>
              <a:rPr lang="en-US" sz="2000" dirty="0"/>
              <a:t>Select ‘File &gt; Import’</a:t>
            </a:r>
          </a:p>
          <a:p>
            <a:r>
              <a:rPr lang="en-US" sz="2000" b="1" i="1" dirty="0"/>
              <a:t>Note the different import options under CIMTool</a:t>
            </a:r>
          </a:p>
          <a:p>
            <a:r>
              <a:rPr lang="en-US" sz="2000" dirty="0"/>
              <a:t>On ‘Import’ dialog select ‘CIMTool – Import Profile’ option</a:t>
            </a:r>
          </a:p>
          <a:p>
            <a:r>
              <a:rPr lang="en-US" sz="2000" dirty="0"/>
              <a:t>Check the project to import into</a:t>
            </a:r>
          </a:p>
          <a:p>
            <a:r>
              <a:rPr lang="en-US" sz="2000" dirty="0"/>
              <a:t>Browse to find the file to import</a:t>
            </a:r>
          </a:p>
          <a:p>
            <a:r>
              <a:rPr lang="en-US" sz="2000" dirty="0"/>
              <a:t>Click ‘Next’</a:t>
            </a:r>
          </a:p>
        </p:txBody>
      </p:sp>
      <p:pic>
        <p:nvPicPr>
          <p:cNvPr id="614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19200"/>
            <a:ext cx="43243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332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Importing Profile from Data Dictionary</a:t>
            </a:r>
          </a:p>
        </p:txBody>
      </p:sp>
      <p:sp>
        <p:nvSpPr>
          <p:cNvPr id="62467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295400" y="18288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Importing a Profile from 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4161736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Importing Profiles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400"/>
              <a:t>Some products can generate a Data Dictionary in the form of an Excel spreadsheet</a:t>
            </a:r>
          </a:p>
          <a:p>
            <a:r>
              <a:rPr lang="en-US" sz="2400"/>
              <a:t>The spreadsheet can define one or more profiles</a:t>
            </a:r>
          </a:p>
          <a:p>
            <a:r>
              <a:rPr lang="en-US" sz="2400"/>
              <a:t>Note that the spreadsheet can be maintained independently of any particular product</a:t>
            </a:r>
          </a:p>
          <a:p>
            <a:r>
              <a:rPr lang="en-US" sz="2400"/>
              <a:t>The Data Dictionary defines the classes, attributes and relationships that comprise one or more profiles</a:t>
            </a:r>
          </a:p>
          <a:p>
            <a:r>
              <a:rPr lang="en-US" sz="2400"/>
              <a:t>This can be imported into CIMTool to define a 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6248400"/>
            <a:ext cx="533400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E257C5E2-AD29-4644-9566-6EC7D449E6DD}" type="slidenum">
              <a:rPr lang="en-US" sz="1400">
                <a:solidFill>
                  <a:schemeClr val="bg1"/>
                </a:solidFill>
                <a:latin typeface="+mn-lt"/>
              </a:rPr>
              <a:pPr algn="r">
                <a:defRPr/>
              </a:pPr>
              <a:t>42</a:t>
            </a:fld>
            <a:endParaRPr lang="en-US" sz="14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1067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810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Dictionary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2133600" cy="4495800"/>
          </a:xfrm>
        </p:spPr>
        <p:txBody>
          <a:bodyPr/>
          <a:lstStyle/>
          <a:p>
            <a:r>
              <a:rPr lang="en-US" sz="2000" dirty="0"/>
              <a:t>An Excel spreadsheet that describes the contents of one or more profiles</a:t>
            </a:r>
          </a:p>
          <a:p>
            <a:r>
              <a:rPr lang="en-US" sz="2000" dirty="0"/>
              <a:t>Tabs exist for Classes, Attributes, Associations, Data types, Enumerations and Units</a:t>
            </a: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95400"/>
            <a:ext cx="6781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119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609600"/>
            <a:ext cx="7543800" cy="762000"/>
          </a:xfrm>
        </p:spPr>
        <p:txBody>
          <a:bodyPr/>
          <a:lstStyle/>
          <a:p>
            <a:r>
              <a:rPr lang="en-US" dirty="0"/>
              <a:t>Importing Spreadsheet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640681"/>
            <a:ext cx="2057400" cy="4495800"/>
          </a:xfrm>
        </p:spPr>
        <p:txBody>
          <a:bodyPr/>
          <a:lstStyle/>
          <a:p>
            <a:r>
              <a:rPr lang="en-US" sz="2000" dirty="0"/>
              <a:t>Can import the Data Dictionary spreadsheet as a profile</a:t>
            </a:r>
          </a:p>
          <a:p>
            <a:r>
              <a:rPr lang="en-US" sz="2000" dirty="0"/>
              <a:t>File&gt;Import</a:t>
            </a:r>
          </a:p>
          <a:p>
            <a:r>
              <a:rPr lang="en-US" sz="2000" dirty="0"/>
              <a:t>Select ‘Import Spreadsheet as Profile’ option</a:t>
            </a:r>
          </a:p>
        </p:txBody>
      </p:sp>
      <p:pic>
        <p:nvPicPr>
          <p:cNvPr id="655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76400"/>
            <a:ext cx="6613525" cy="442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082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81000"/>
            <a:ext cx="8229600" cy="792162"/>
          </a:xfrm>
        </p:spPr>
        <p:txBody>
          <a:bodyPr/>
          <a:lstStyle/>
          <a:p>
            <a:r>
              <a:rPr lang="en-US" dirty="0"/>
              <a:t>Importing Spreadsheet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83029" y="1447800"/>
            <a:ext cx="2057400" cy="3810000"/>
          </a:xfrm>
        </p:spPr>
        <p:txBody>
          <a:bodyPr/>
          <a:lstStyle/>
          <a:p>
            <a:r>
              <a:rPr lang="en-US" sz="2000" dirty="0"/>
              <a:t>The spreadsheet may identify one or more profiles</a:t>
            </a:r>
          </a:p>
          <a:p>
            <a:r>
              <a:rPr lang="en-US" sz="2000" dirty="0"/>
              <a:t>Can select which profiles to construct</a:t>
            </a:r>
          </a:p>
          <a:p>
            <a:r>
              <a:rPr lang="en-US" sz="2000" dirty="0"/>
              <a:t>Can only construct one at a time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29" y="1371600"/>
            <a:ext cx="64865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98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5334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Importing Spreadsheet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9743" y="1295400"/>
            <a:ext cx="2057400" cy="3733800"/>
          </a:xfrm>
        </p:spPr>
        <p:txBody>
          <a:bodyPr/>
          <a:lstStyle/>
          <a:p>
            <a:r>
              <a:rPr lang="en-US" sz="2000" dirty="0"/>
              <a:t>Need to identify the project in which the profile will be created</a:t>
            </a:r>
          </a:p>
          <a:p>
            <a:r>
              <a:rPr lang="en-US" sz="2000" dirty="0"/>
              <a:t>The name of the profile is set by default, but can be modified</a:t>
            </a:r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1295400"/>
            <a:ext cx="679767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598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6096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Importing Spreadsheet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5900" y="1409700"/>
            <a:ext cx="2057400" cy="4495800"/>
          </a:xfrm>
        </p:spPr>
        <p:txBody>
          <a:bodyPr/>
          <a:lstStyle/>
          <a:p>
            <a:r>
              <a:rPr lang="en-US" sz="2000" dirty="0"/>
              <a:t>New profile (.owl file) is created if there are no fatal errors</a:t>
            </a:r>
          </a:p>
          <a:p>
            <a:r>
              <a:rPr lang="en-US" sz="2000" dirty="0"/>
              <a:t>A log file is created that identifies any errors</a:t>
            </a:r>
          </a:p>
        </p:txBody>
      </p:sp>
      <p:pic>
        <p:nvPicPr>
          <p:cNvPr id="686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1600"/>
            <a:ext cx="65674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298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792162"/>
          </a:xfrm>
        </p:spPr>
        <p:txBody>
          <a:bodyPr/>
          <a:lstStyle/>
          <a:p>
            <a:r>
              <a:rPr lang="en-US" dirty="0"/>
              <a:t>Importing Spreadsheet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4" y="1447800"/>
            <a:ext cx="2057400" cy="3962400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A log file (.log) is generated with the profile to identify errors, if any</a:t>
            </a:r>
          </a:p>
          <a:p>
            <a:r>
              <a:rPr lang="en-US" sz="2000" dirty="0"/>
              <a:t>The log file identifies what could not be found for inclusion into the profile definition</a:t>
            </a:r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24" y="1447800"/>
            <a:ext cx="66833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916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Extending the Spreadsheet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752600"/>
            <a:ext cx="8229600" cy="43434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z="2400"/>
              <a:t>  You can also create a new profile definition in the spreadsheet for import into CIMTool using the following steps:</a:t>
            </a:r>
          </a:p>
          <a:p>
            <a:pPr>
              <a:buFontTx/>
              <a:buAutoNum type="arabicPeriod"/>
            </a:pPr>
            <a:r>
              <a:rPr lang="en-US" sz="2000"/>
              <a:t>Insert new profile columns into the ‘Classes’, ‘Attributes’ and ‘Associations’ tabs</a:t>
            </a:r>
          </a:p>
          <a:p>
            <a:pPr>
              <a:buFontTx/>
              <a:buAutoNum type="arabicPeriod"/>
            </a:pPr>
            <a:r>
              <a:rPr lang="en-US" sz="2000"/>
              <a:t>Provide the same profile name on row one of each of the added columns</a:t>
            </a:r>
          </a:p>
          <a:p>
            <a:pPr>
              <a:buFontTx/>
              <a:buAutoNum type="arabicPeriod"/>
            </a:pPr>
            <a:r>
              <a:rPr lang="en-US" sz="2000"/>
              <a:t>Set the value of each new cell to ‘TRUE’ or ‘FALSE’</a:t>
            </a:r>
          </a:p>
          <a:p>
            <a:pPr>
              <a:buFontTx/>
              <a:buAutoNum type="arabicPeriod"/>
            </a:pPr>
            <a:r>
              <a:rPr lang="en-US" sz="2000"/>
              <a:t>Run the spreadsheet import process as described previously</a:t>
            </a:r>
          </a:p>
          <a:p>
            <a:pPr>
              <a:buFontTx/>
              <a:buAutoNum type="arabicPeriod"/>
            </a:pPr>
            <a:r>
              <a:rPr lang="en-US" sz="2000"/>
              <a:t>Look for errors in the 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6248400"/>
            <a:ext cx="533400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DF5294DD-E8DD-461C-B402-B59783CAAEAF}" type="slidenum">
              <a:rPr lang="en-US" sz="1400">
                <a:solidFill>
                  <a:schemeClr val="bg1"/>
                </a:solidFill>
                <a:latin typeface="+mn-lt"/>
              </a:rPr>
              <a:pPr algn="r">
                <a:defRPr/>
              </a:pPr>
              <a:t>49</a:t>
            </a:fld>
            <a:endParaRPr lang="en-US" sz="14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597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</a:rPr>
              <a:t>CIM Profiles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219200" y="22098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CIM PROFILES</a:t>
            </a:r>
          </a:p>
        </p:txBody>
      </p:sp>
    </p:spTree>
    <p:extLst>
      <p:ext uri="{BB962C8B-B14F-4D97-AF65-F5344CB8AC3E}">
        <p14:creationId xmlns:p14="http://schemas.microsoft.com/office/powerpoint/2010/main" val="2056584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</a:rPr>
              <a:t>Creating a Profile using the Copy/Paste Function</a:t>
            </a:r>
          </a:p>
        </p:txBody>
      </p:sp>
      <p:sp>
        <p:nvSpPr>
          <p:cNvPr id="287747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600200" y="23622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Creating a Profile Using the Copy/Paste Function</a:t>
            </a:r>
          </a:p>
        </p:txBody>
      </p:sp>
    </p:spTree>
    <p:extLst>
      <p:ext uri="{BB962C8B-B14F-4D97-AF65-F5344CB8AC3E}">
        <p14:creationId xmlns:p14="http://schemas.microsoft.com/office/powerpoint/2010/main" val="74364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Create a Profile Using Copy/Paste</a:t>
            </a:r>
          </a:p>
        </p:txBody>
      </p:sp>
      <p:sp>
        <p:nvSpPr>
          <p:cNvPr id="28979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400"/>
              <a:t>Select the Profile you wish to copy</a:t>
            </a:r>
          </a:p>
          <a:p>
            <a:r>
              <a:rPr lang="en-US" sz="2400"/>
              <a:t>Right click on the .Owl file and select ‘Copy’</a:t>
            </a:r>
          </a:p>
          <a:p>
            <a:r>
              <a:rPr lang="en-US" sz="2400"/>
              <a:t>Right click again and select ‘Paste’</a:t>
            </a:r>
          </a:p>
          <a:p>
            <a:r>
              <a:rPr lang="en-US" sz="2400"/>
              <a:t>Enter the name of the new Profile to be created in the Dialog</a:t>
            </a:r>
          </a:p>
          <a:p>
            <a:r>
              <a:rPr lang="en-US" sz="2400"/>
              <a:t>The set of Profile files will be generated</a:t>
            </a:r>
          </a:p>
          <a:p>
            <a:r>
              <a:rPr lang="en-US" sz="2400"/>
              <a:t>Right click on the new .Owl file and select Properties</a:t>
            </a:r>
          </a:p>
          <a:p>
            <a:r>
              <a:rPr lang="en-US" sz="2400"/>
              <a:t>Enter the new Profile namespace in the dialog</a:t>
            </a:r>
          </a:p>
          <a:p>
            <a:r>
              <a:rPr lang="en-US" sz="2400" i="1"/>
              <a:t>This method will be demonstrated after the presentation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3962400" y="6248400"/>
            <a:ext cx="533400" cy="381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7AA9516B-EC16-4791-9F14-780C7572B86F}" type="slidenum">
              <a:rPr lang="en-US" sz="1400">
                <a:solidFill>
                  <a:schemeClr val="bg1"/>
                </a:solidFill>
                <a:latin typeface="+mn-lt"/>
              </a:rPr>
              <a:pPr algn="r">
                <a:defRPr/>
              </a:pPr>
              <a:t>51</a:t>
            </a:fld>
            <a:endParaRPr lang="en-US" sz="14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9766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</a:rPr>
              <a:t>Generating RDF Schemas</a:t>
            </a:r>
          </a:p>
        </p:txBody>
      </p:sp>
      <p:sp>
        <p:nvSpPr>
          <p:cNvPr id="71683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447800" y="22860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Generating RDF Schemas</a:t>
            </a:r>
          </a:p>
        </p:txBody>
      </p:sp>
    </p:spTree>
    <p:extLst>
      <p:ext uri="{BB962C8B-B14F-4D97-AF65-F5344CB8AC3E}">
        <p14:creationId xmlns:p14="http://schemas.microsoft.com/office/powerpoint/2010/main" val="1041585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81000"/>
            <a:ext cx="8229600" cy="868362"/>
          </a:xfrm>
        </p:spPr>
        <p:txBody>
          <a:bodyPr/>
          <a:lstStyle/>
          <a:p>
            <a:r>
              <a:rPr lang="en-US" dirty="0"/>
              <a:t>Generating RDF Schemas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524000"/>
            <a:ext cx="2209800" cy="3505200"/>
          </a:xfrm>
        </p:spPr>
        <p:txBody>
          <a:bodyPr/>
          <a:lstStyle/>
          <a:p>
            <a:r>
              <a:rPr lang="en-US" sz="2000" dirty="0"/>
              <a:t>Load the desired profile</a:t>
            </a:r>
          </a:p>
          <a:p>
            <a:r>
              <a:rPr lang="en-US" sz="2000" dirty="0"/>
              <a:t>Select the ‘Summary’ tab</a:t>
            </a:r>
          </a:p>
        </p:txBody>
      </p:sp>
      <p:pic>
        <p:nvPicPr>
          <p:cNvPr id="727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14" y="1371600"/>
            <a:ext cx="6353175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629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81000"/>
            <a:ext cx="8229600" cy="792162"/>
          </a:xfrm>
        </p:spPr>
        <p:txBody>
          <a:bodyPr/>
          <a:lstStyle/>
          <a:p>
            <a:r>
              <a:rPr lang="en-US" dirty="0"/>
              <a:t>Generating RDF Schemas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447800"/>
            <a:ext cx="2209800" cy="3124200"/>
          </a:xfrm>
        </p:spPr>
        <p:txBody>
          <a:bodyPr/>
          <a:lstStyle/>
          <a:p>
            <a:r>
              <a:rPr lang="en-US" sz="2000" dirty="0"/>
              <a:t>Check ‘Builder for legacy-rdfs’</a:t>
            </a:r>
          </a:p>
          <a:p>
            <a:r>
              <a:rPr lang="en-US" sz="2000" dirty="0"/>
              <a:t>Check any other desired builder options</a:t>
            </a:r>
          </a:p>
          <a:p>
            <a:r>
              <a:rPr lang="en-US" sz="2000" dirty="0"/>
              <a:t>Click on ‘File&gt;Save’</a:t>
            </a:r>
          </a:p>
        </p:txBody>
      </p:sp>
      <p:pic>
        <p:nvPicPr>
          <p:cNvPr id="737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497" y="1295400"/>
            <a:ext cx="6353175" cy="462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86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 idx="4294967295"/>
          </p:nvPr>
        </p:nvSpPr>
        <p:spPr>
          <a:xfrm>
            <a:off x="457200" y="533400"/>
            <a:ext cx="8229600" cy="792162"/>
          </a:xfrm>
        </p:spPr>
        <p:txBody>
          <a:bodyPr/>
          <a:lstStyle/>
          <a:p>
            <a:r>
              <a:rPr lang="en-US" dirty="0"/>
              <a:t>Generated RDF Schema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4294967295"/>
          </p:nvPr>
        </p:nvSpPr>
        <p:spPr>
          <a:xfrm>
            <a:off x="304800" y="1828800"/>
            <a:ext cx="2209800" cy="3581400"/>
          </a:xfrm>
        </p:spPr>
        <p:txBody>
          <a:bodyPr/>
          <a:lstStyle/>
          <a:p>
            <a:r>
              <a:rPr lang="en-US" sz="2000" dirty="0"/>
              <a:t>To view the actual RDFS, right click file name in Project Explorer</a:t>
            </a:r>
          </a:p>
          <a:p>
            <a:r>
              <a:rPr lang="en-US" sz="2000" dirty="0"/>
              <a:t>Then select ‘Open With &gt; Text Editor’ option</a:t>
            </a: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76400"/>
            <a:ext cx="6534150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456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CIMTool Output Options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752600"/>
            <a:ext cx="7839075" cy="4419600"/>
          </a:xfrm>
        </p:spPr>
        <p:txBody>
          <a:bodyPr/>
          <a:lstStyle/>
          <a:p>
            <a:r>
              <a:rPr lang="en-US" sz="2000"/>
              <a:t>CIMTool can generate several ‘styles’ of RDF or OWL as outputs for profile definitions, including:</a:t>
            </a:r>
          </a:p>
          <a:p>
            <a:pPr lvl="1"/>
            <a:r>
              <a:rPr lang="en-US" sz="1800"/>
              <a:t>Legacy RDFS (currently the most commonly used)</a:t>
            </a:r>
          </a:p>
          <a:p>
            <a:pPr lvl="1"/>
            <a:r>
              <a:rPr lang="en-US" sz="1800"/>
              <a:t>Legacy nested RDFS</a:t>
            </a:r>
          </a:p>
          <a:p>
            <a:pPr lvl="1"/>
            <a:r>
              <a:rPr lang="en-US" sz="1800"/>
              <a:t>Simple OWL</a:t>
            </a:r>
          </a:p>
          <a:p>
            <a:pPr lvl="1"/>
            <a:r>
              <a:rPr lang="en-US" sz="1800"/>
              <a:t>Simple nested OWL</a:t>
            </a:r>
          </a:p>
          <a:p>
            <a:r>
              <a:rPr lang="en-US" sz="2000"/>
              <a:t>Examples of each style will be displayed upon request</a:t>
            </a:r>
          </a:p>
          <a:p>
            <a:r>
              <a:rPr lang="en-US" sz="2000"/>
              <a:t>CIMTool can also generate XML Schemas and HTML as outputs</a:t>
            </a:r>
          </a:p>
          <a:p>
            <a:r>
              <a:rPr lang="en-US" sz="2000"/>
              <a:t>Both the form of XSDs and HTML generated can be controlled by stylesheets</a:t>
            </a:r>
          </a:p>
        </p:txBody>
      </p:sp>
    </p:spTree>
    <p:extLst>
      <p:ext uri="{BB962C8B-B14F-4D97-AF65-F5344CB8AC3E}">
        <p14:creationId xmlns:p14="http://schemas.microsoft.com/office/powerpoint/2010/main" val="2578477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4650" y="3810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HTML Documentation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0675" y="1524000"/>
            <a:ext cx="3032125" cy="4114800"/>
          </a:xfrm>
        </p:spPr>
        <p:txBody>
          <a:bodyPr/>
          <a:lstStyle/>
          <a:p>
            <a:r>
              <a:rPr lang="en-US" sz="2000" dirty="0"/>
              <a:t>HTML option generates a single HTML file with description of all classes</a:t>
            </a:r>
          </a:p>
          <a:p>
            <a:r>
              <a:rPr lang="en-US" sz="2000" dirty="0"/>
              <a:t>Hyperlinks allow navigation between class descriptions and type definitions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219200"/>
            <a:ext cx="5251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988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</a:rPr>
              <a:t>Importing a Model</a:t>
            </a:r>
          </a:p>
        </p:txBody>
      </p:sp>
      <p:sp>
        <p:nvSpPr>
          <p:cNvPr id="82947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600200" y="23622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Importing a Model</a:t>
            </a:r>
          </a:p>
        </p:txBody>
      </p:sp>
    </p:spTree>
    <p:extLst>
      <p:ext uri="{BB962C8B-B14F-4D97-AF65-F5344CB8AC3E}">
        <p14:creationId xmlns:p14="http://schemas.microsoft.com/office/powerpoint/2010/main" val="1938106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Importing a Model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z="2400"/>
              <a:t>In order to validate a model, it must first be imported</a:t>
            </a:r>
          </a:p>
          <a:p>
            <a:r>
              <a:rPr lang="en-US" sz="2400"/>
              <a:t>Model files to be imported are in a CIM/XML RDF format with a .xml extension</a:t>
            </a:r>
          </a:p>
          <a:p>
            <a:r>
              <a:rPr lang="en-US" sz="2400"/>
              <a:t>Model files can be very large, as much as 2GB in size</a:t>
            </a:r>
          </a:p>
          <a:p>
            <a:r>
              <a:rPr lang="en-US" sz="2400"/>
              <a:t>The import process can take many minutes</a:t>
            </a:r>
          </a:p>
          <a:p>
            <a:r>
              <a:rPr lang="en-US" sz="2400"/>
              <a:t>The resulting model is placed in the ‘Instances’ folder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84825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6"/>
          <p:cNvSpPr>
            <a:spLocks noGrp="1"/>
          </p:cNvSpPr>
          <p:nvPr>
            <p:ph type="title" idx="4294967295"/>
          </p:nvPr>
        </p:nvSpPr>
        <p:spPr>
          <a:xfrm>
            <a:off x="457200" y="457200"/>
            <a:ext cx="7239000" cy="762000"/>
          </a:xfrm>
        </p:spPr>
        <p:txBody>
          <a:bodyPr/>
          <a:lstStyle/>
          <a:p>
            <a:r>
              <a:rPr lang="en-US" dirty="0"/>
              <a:t>What is a Contextual Profile?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000" dirty="0"/>
              <a:t>The set of classes, attributes and relationships in a contextual profile (a.k.a. profile) is a subset of the classes, attributes and relationships found in a schema</a:t>
            </a:r>
          </a:p>
          <a:p>
            <a:r>
              <a:rPr lang="en-US" sz="2000" dirty="0"/>
              <a:t>The cardinality of a relationship in a profile is either the same or more restrictive than the relationship in the schema</a:t>
            </a:r>
          </a:p>
          <a:p>
            <a:r>
              <a:rPr lang="en-US" sz="2000" dirty="0"/>
              <a:t>A profile is often given a name (e.g. CPSM)</a:t>
            </a:r>
          </a:p>
          <a:p>
            <a:r>
              <a:rPr lang="en-US" sz="2000" dirty="0"/>
              <a:t>Each profile will have an assigned namespace</a:t>
            </a:r>
          </a:p>
          <a:p>
            <a:r>
              <a:rPr lang="en-US" sz="2000" dirty="0"/>
              <a:t>Profiles are also known as ‘contextual models’</a:t>
            </a:r>
          </a:p>
          <a:p>
            <a:r>
              <a:rPr lang="en-US" sz="2000" dirty="0"/>
              <a:t>Within CIMTool, profiles are managed using an OWL format, where a .owl extension is used</a:t>
            </a:r>
          </a:p>
          <a:p>
            <a:r>
              <a:rPr lang="en-US" sz="2000" dirty="0"/>
              <a:t>Important to note that OWL is based upon RDF</a:t>
            </a:r>
          </a:p>
          <a:p>
            <a:r>
              <a:rPr lang="en-US" sz="2000" dirty="0"/>
              <a:t>Profiles can be realized in a variety of forms, including but not limited to RDFS, XML Schema, HTML and Word Documents</a:t>
            </a:r>
          </a:p>
        </p:txBody>
      </p:sp>
    </p:spTree>
    <p:extLst>
      <p:ext uri="{BB962C8B-B14F-4D97-AF65-F5344CB8AC3E}">
        <p14:creationId xmlns:p14="http://schemas.microsoft.com/office/powerpoint/2010/main" val="349660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Importing a Model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3581400" cy="47244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Select ‘File &gt; Import’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On ‘Import’ dialog select ‘Import Model (CIM/XML file)’ option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Click ‘Next’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Check the project to import into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Browse to find the file to import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Select an appropriate  profile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Click ‘Next’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sz="2000" dirty="0"/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sz="2000" dirty="0"/>
              <a:t>                OR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Select the Model Import ICON on the toolbar and complete the screen shown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19200"/>
            <a:ext cx="4800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859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5334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Importing a Model That Already Exists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4320" y="1447800"/>
            <a:ext cx="2971800" cy="4724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Change the file name if you wish to save to a different sub folder</a:t>
            </a:r>
          </a:p>
          <a:p>
            <a:pPr>
              <a:lnSpc>
                <a:spcPct val="90000"/>
              </a:lnSpc>
            </a:pPr>
            <a:r>
              <a:rPr lang="en-US" dirty="0"/>
              <a:t>Check ‘Replace existing model’ if you wish to overwrite</a:t>
            </a:r>
          </a:p>
          <a:p>
            <a:pPr>
              <a:lnSpc>
                <a:spcPct val="90000"/>
              </a:lnSpc>
            </a:pPr>
            <a:r>
              <a:rPr lang="en-US" dirty="0"/>
              <a:t>Click ‘Finish’</a:t>
            </a:r>
          </a:p>
          <a:p>
            <a:pPr>
              <a:lnSpc>
                <a:spcPct val="90000"/>
              </a:lnSpc>
            </a:pPr>
            <a:r>
              <a:rPr lang="en-US" dirty="0"/>
              <a:t>Wait for the import to complete, as it may take several minutes (up to an hour for a very large model)</a:t>
            </a:r>
          </a:p>
          <a:p>
            <a:pPr>
              <a:lnSpc>
                <a:spcPct val="90000"/>
              </a:lnSpc>
            </a:pPr>
            <a:r>
              <a:rPr lang="en-US" dirty="0"/>
              <a:t>Watch the progress icon at the bottom of CIMTool where it says ‘Importing model …’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860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20" y="1447800"/>
            <a:ext cx="559117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48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685800"/>
            <a:ext cx="8345487" cy="838200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Imported Model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9600" y="1981200"/>
            <a:ext cx="7881938" cy="2438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The imported RDF model is stored within the Instances folder of the project</a:t>
            </a:r>
          </a:p>
          <a:p>
            <a:pPr>
              <a:lnSpc>
                <a:spcPct val="80000"/>
              </a:lnSpc>
            </a:pPr>
            <a:r>
              <a:rPr lang="en-US" sz="2400"/>
              <a:t>Errors are recorded in log files</a:t>
            </a:r>
          </a:p>
          <a:p>
            <a:pPr>
              <a:lnSpc>
                <a:spcPct val="80000"/>
              </a:lnSpc>
            </a:pPr>
            <a:r>
              <a:rPr lang="en-US" sz="2400"/>
              <a:t>A folder is created to store the model in typically many smaller files that have a .ttl extension</a:t>
            </a:r>
          </a:p>
          <a:p>
            <a:pPr>
              <a:lnSpc>
                <a:spcPct val="80000"/>
              </a:lnSpc>
            </a:pPr>
            <a:r>
              <a:rPr lang="en-US" sz="2400"/>
              <a:t>The .ttl files are in Terse RDF Triple Language format (more compact than CIM XML)</a:t>
            </a:r>
          </a:p>
          <a:p>
            <a:pPr>
              <a:lnSpc>
                <a:spcPct val="8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46234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</a:rPr>
              <a:t>Validating a Model</a:t>
            </a:r>
          </a:p>
        </p:txBody>
      </p:sp>
      <p:sp>
        <p:nvSpPr>
          <p:cNvPr id="88067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447800" y="22098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Validating A Model</a:t>
            </a:r>
          </a:p>
        </p:txBody>
      </p:sp>
    </p:spTree>
    <p:extLst>
      <p:ext uri="{BB962C8B-B14F-4D97-AF65-F5344CB8AC3E}">
        <p14:creationId xmlns:p14="http://schemas.microsoft.com/office/powerpoint/2010/main" val="14893188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304800" y="685800"/>
            <a:ext cx="8345487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Validating a Model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400"/>
              <a:t>Validation of the model occurs when a model is imported</a:t>
            </a:r>
          </a:p>
          <a:p>
            <a:r>
              <a:rPr lang="en-US" sz="2400"/>
              <a:t>Errors are identified in log files in the ‘Instances’ folder of the project with a name in the form </a:t>
            </a:r>
            <a:r>
              <a:rPr lang="en-US" sz="2400" i="1"/>
              <a:t>&lt;profile&gt;.log</a:t>
            </a:r>
          </a:p>
          <a:p>
            <a:r>
              <a:rPr lang="en-US" sz="2400"/>
              <a:t>If errors exist, a diagnostic file is created which can be browsed</a:t>
            </a:r>
            <a:endParaRPr lang="en-US" sz="2400" i="1"/>
          </a:p>
          <a:p>
            <a:r>
              <a:rPr lang="en-US" sz="2400"/>
              <a:t>CIMTool has a default set of validation rules, where the rule file is named </a:t>
            </a:r>
            <a:r>
              <a:rPr lang="en-US" sz="2400" i="1"/>
              <a:t>&lt;profile&gt;.split-rules</a:t>
            </a:r>
          </a:p>
          <a:p>
            <a:r>
              <a:rPr lang="en-US" sz="2400"/>
              <a:t>Rules can be edited and extended</a:t>
            </a:r>
          </a:p>
        </p:txBody>
      </p:sp>
    </p:spTree>
    <p:extLst>
      <p:ext uri="{BB962C8B-B14F-4D97-AF65-F5344CB8AC3E}">
        <p14:creationId xmlns:p14="http://schemas.microsoft.com/office/powerpoint/2010/main" val="627516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Example Validation Errors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4294967295"/>
          </p:nvPr>
        </p:nvSpPr>
        <p:spPr>
          <a:xfrm>
            <a:off x="609600" y="1371600"/>
            <a:ext cx="7839075" cy="44958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Undefined classes</a:t>
            </a:r>
          </a:p>
          <a:p>
            <a:r>
              <a:rPr lang="en-US" sz="2000" dirty="0"/>
              <a:t>Undefined properties</a:t>
            </a:r>
          </a:p>
          <a:p>
            <a:r>
              <a:rPr lang="en-US" sz="2000" dirty="0"/>
              <a:t>Instantiation of abstract classes</a:t>
            </a:r>
          </a:p>
          <a:p>
            <a:r>
              <a:rPr lang="en-US" sz="2000" dirty="0"/>
              <a:t>Illegal cardinality on an association (e.g. more or less associations than expected)</a:t>
            </a:r>
          </a:p>
          <a:p>
            <a:r>
              <a:rPr lang="en-US" sz="2000" dirty="0"/>
              <a:t>Range violation for a data item</a:t>
            </a:r>
          </a:p>
          <a:p>
            <a:r>
              <a:rPr lang="en-US" sz="2000" dirty="0"/>
              <a:t>Illegal domain of a property</a:t>
            </a:r>
          </a:p>
          <a:p>
            <a:r>
              <a:rPr lang="en-US" sz="2000" dirty="0"/>
              <a:t>Base voltages for conducting equipment connected at a connectivity node do not agree</a:t>
            </a:r>
          </a:p>
          <a:p>
            <a:r>
              <a:rPr lang="en-US" sz="2000" dirty="0"/>
              <a:t>Isolated nodes</a:t>
            </a:r>
          </a:p>
          <a:p>
            <a:r>
              <a:rPr lang="en-US" sz="2000" dirty="0"/>
              <a:t>Untyped objects</a:t>
            </a:r>
          </a:p>
          <a:p>
            <a:r>
              <a:rPr lang="en-US" sz="2000" dirty="0"/>
              <a:t>Missing or extra terminal</a:t>
            </a:r>
          </a:p>
          <a:p>
            <a:r>
              <a:rPr lang="en-US" sz="2000" dirty="0"/>
              <a:t>Duplicate properties</a:t>
            </a:r>
          </a:p>
          <a:p>
            <a:r>
              <a:rPr lang="en-US" sz="2000" dirty="0"/>
              <a:t>Unexpected loop</a:t>
            </a:r>
          </a:p>
        </p:txBody>
      </p:sp>
    </p:spTree>
    <p:extLst>
      <p:ext uri="{BB962C8B-B14F-4D97-AF65-F5344CB8AC3E}">
        <p14:creationId xmlns:p14="http://schemas.microsoft.com/office/powerpoint/2010/main" val="1585382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 idx="4294967295"/>
          </p:nvPr>
        </p:nvSpPr>
        <p:spPr>
          <a:xfrm>
            <a:off x="341312" y="381000"/>
            <a:ext cx="834548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Browsing Diagnostic File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4294967295"/>
          </p:nvPr>
        </p:nvSpPr>
        <p:spPr>
          <a:xfrm>
            <a:off x="652463" y="1981200"/>
            <a:ext cx="1627187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6248400"/>
            <a:ext cx="533400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CEA9CD1D-E4A0-4012-A039-A6A416EB72C6}" type="slidenum">
              <a:rPr lang="en-US" sz="1400">
                <a:solidFill>
                  <a:schemeClr val="bg1"/>
                </a:solidFill>
                <a:latin typeface="+mn-lt"/>
              </a:rPr>
              <a:pPr algn="r">
                <a:defRPr/>
              </a:pPr>
              <a:t>66</a:t>
            </a:fld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11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305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120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</a:rPr>
              <a:t>Importing and Validating an Incremental Model</a:t>
            </a:r>
          </a:p>
        </p:txBody>
      </p:sp>
      <p:sp>
        <p:nvSpPr>
          <p:cNvPr id="95235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447800" y="23622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Importing and Validating an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3246035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457200"/>
            <a:ext cx="8345487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Importing Incremental CIM/XML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7788" y="1299754"/>
            <a:ext cx="2514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First step is to import an incremental CIM/XML file using File &gt; Import and select CIMTool/Import Incremental CIM/XML file (or use the ToolBar ICON)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1447800"/>
            <a:ext cx="61245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639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Importing Incremental CIM/XML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7577"/>
            <a:ext cx="2362200" cy="41910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Must have imported a base instance model BEFORE attempting this</a:t>
            </a:r>
          </a:p>
          <a:p>
            <a:r>
              <a:rPr lang="en-US" sz="2000" dirty="0"/>
              <a:t>Need to browse to select file</a:t>
            </a:r>
          </a:p>
          <a:p>
            <a:r>
              <a:rPr lang="en-US" sz="2000" dirty="0"/>
              <a:t>Need to select the appropriate base model</a:t>
            </a:r>
          </a:p>
          <a:p>
            <a:r>
              <a:rPr lang="en-US" sz="2000" dirty="0"/>
              <a:t>Errors will be reported in a log file</a:t>
            </a:r>
          </a:p>
          <a:p>
            <a:endParaRPr lang="en-US" sz="2000" dirty="0"/>
          </a:p>
        </p:txBody>
      </p:sp>
      <p:pic>
        <p:nvPicPr>
          <p:cNvPr id="972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6289675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02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Information Models and Profiles</a:t>
            </a:r>
          </a:p>
        </p:txBody>
      </p:sp>
      <p:pic>
        <p:nvPicPr>
          <p:cNvPr id="17411" name="Picture 2" descr="Conceptual Mod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0899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023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Validating an Incremental Model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400"/>
              <a:t>Validation occurs when the model is imported</a:t>
            </a:r>
          </a:p>
          <a:p>
            <a:r>
              <a:rPr lang="en-US" sz="2400"/>
              <a:t>Errors are identified in log files in the ‘Incremental’ folder of the project with a name in the form </a:t>
            </a:r>
            <a:r>
              <a:rPr lang="en-US" sz="2400" i="1"/>
              <a:t>&lt;profile&gt;.log</a:t>
            </a:r>
          </a:p>
          <a:p>
            <a:r>
              <a:rPr lang="en-US" sz="2400"/>
              <a:t>If errors exist, a diagnostic file is created which can be browsed</a:t>
            </a:r>
          </a:p>
        </p:txBody>
      </p:sp>
    </p:spTree>
    <p:extLst>
      <p:ext uri="{BB962C8B-B14F-4D97-AF65-F5344CB8AC3E}">
        <p14:creationId xmlns:p14="http://schemas.microsoft.com/office/powerpoint/2010/main" val="3935594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 idx="4294967295"/>
          </p:nvPr>
        </p:nvSpPr>
        <p:spPr>
          <a:xfrm>
            <a:off x="323056" y="4572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Browsing Diagnostic File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4294967295"/>
          </p:nvPr>
        </p:nvSpPr>
        <p:spPr>
          <a:xfrm>
            <a:off x="652463" y="1981200"/>
            <a:ext cx="2144712" cy="4114800"/>
          </a:xfrm>
        </p:spPr>
        <p:txBody>
          <a:bodyPr/>
          <a:lstStyle/>
          <a:p>
            <a:endParaRPr lang="en-US"/>
          </a:p>
        </p:txBody>
      </p:sp>
      <p:pic>
        <p:nvPicPr>
          <p:cNvPr id="993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0772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3132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</a:rPr>
              <a:t>Updating a Schema</a:t>
            </a:r>
          </a:p>
        </p:txBody>
      </p:sp>
      <p:sp>
        <p:nvSpPr>
          <p:cNvPr id="11469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143000" y="21336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Updating A Schema</a:t>
            </a:r>
          </a:p>
        </p:txBody>
      </p:sp>
    </p:spTree>
    <p:extLst>
      <p:ext uri="{BB962C8B-B14F-4D97-AF65-F5344CB8AC3E}">
        <p14:creationId xmlns:p14="http://schemas.microsoft.com/office/powerpoint/2010/main" val="2185693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 idx="4294967295"/>
          </p:nvPr>
        </p:nvSpPr>
        <p:spPr>
          <a:xfrm>
            <a:off x="304800" y="685800"/>
            <a:ext cx="8077200" cy="762000"/>
          </a:xfrm>
        </p:spPr>
        <p:txBody>
          <a:bodyPr/>
          <a:lstStyle/>
          <a:p>
            <a:r>
              <a:rPr lang="en-US" dirty="0"/>
              <a:t>Updating a Schema in CIMTool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400"/>
              <a:t>From time to time, there may be updates to the UML model. These updates will result in a revised XMI file</a:t>
            </a:r>
          </a:p>
          <a:p>
            <a:r>
              <a:rPr lang="en-US" sz="2400"/>
              <a:t>You should not directly replace a file in the CIMTool workspace directory</a:t>
            </a:r>
          </a:p>
          <a:p>
            <a:r>
              <a:rPr lang="en-US" sz="2400"/>
              <a:t>You should instead, using CIMTool File menu options:</a:t>
            </a:r>
          </a:p>
          <a:p>
            <a:pPr marL="971550" lvl="1" indent="-506413">
              <a:buFontTx/>
              <a:buAutoNum type="arabicPeriod"/>
            </a:pPr>
            <a:r>
              <a:rPr lang="en-US" sz="2000"/>
              <a:t>Delete the old schema</a:t>
            </a:r>
          </a:p>
          <a:p>
            <a:pPr marL="971550" lvl="1" indent="-506413">
              <a:buFontTx/>
              <a:buAutoNum type="arabicPeriod"/>
            </a:pPr>
            <a:r>
              <a:rPr lang="en-US" sz="2000"/>
              <a:t>Import the new schema</a:t>
            </a:r>
          </a:p>
          <a:p>
            <a:r>
              <a:rPr lang="en-US" sz="2400"/>
              <a:t>Be sure that the correct namespace is entered</a:t>
            </a:r>
          </a:p>
          <a:p>
            <a:r>
              <a:rPr lang="en-US" sz="2400"/>
              <a:t>Profiles with errors will be flagged with a red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6248400"/>
            <a:ext cx="533400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40C73F69-0518-4DBD-954A-2A24AB427C33}" type="slidenum">
              <a:rPr lang="en-US" sz="1400">
                <a:solidFill>
                  <a:schemeClr val="bg1"/>
                </a:solidFill>
                <a:latin typeface="+mn-lt"/>
              </a:rPr>
              <a:pPr algn="r">
                <a:defRPr/>
              </a:pPr>
              <a:t>73</a:t>
            </a:fld>
            <a:endParaRPr lang="en-US" sz="14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3162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Namespaces</a:t>
            </a:r>
          </a:p>
        </p:txBody>
      </p:sp>
      <p:sp>
        <p:nvSpPr>
          <p:cNvPr id="11673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400"/>
              <a:t>A commonly used namespace is </a:t>
            </a:r>
            <a:r>
              <a:rPr lang="en-US" sz="2400">
                <a:hlinkClick r:id="rId3"/>
              </a:rPr>
              <a:t>http://iec.ch/TC57/CIM-generic#</a:t>
            </a:r>
            <a:r>
              <a:rPr lang="en-US" sz="2400"/>
              <a:t> </a:t>
            </a:r>
          </a:p>
          <a:p>
            <a:r>
              <a:rPr lang="en-US" sz="2400"/>
              <a:t>If namespaces do not match between schema, profiles and the model files errors may be encountered</a:t>
            </a:r>
          </a:p>
          <a:p>
            <a:r>
              <a:rPr lang="en-US" sz="2400"/>
              <a:t>Default namespaces to be used by CIMTool can be changed using Window &gt; Preferences and selecting CIMTool option</a:t>
            </a:r>
          </a:p>
          <a:p>
            <a:r>
              <a:rPr lang="en-US" sz="2400"/>
              <a:t>Most problems encountered in CIMTool surround the namespace.</a:t>
            </a:r>
          </a:p>
          <a:p>
            <a:r>
              <a:rPr lang="en-US" sz="2400"/>
              <a:t>It is best to use the default (defined above) for all project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6248400"/>
            <a:ext cx="533400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FAE7C4E8-CE87-4D3A-B49B-290A9E389171}" type="slidenum">
              <a:rPr lang="en-US" sz="1400">
                <a:solidFill>
                  <a:schemeClr val="bg1"/>
                </a:solidFill>
                <a:latin typeface="+mn-lt"/>
              </a:rPr>
              <a:pPr algn="r">
                <a:defRPr/>
              </a:pPr>
              <a:t>74</a:t>
            </a:fld>
            <a:endParaRPr lang="en-US" sz="14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97440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Changing Namespaces</a:t>
            </a:r>
          </a:p>
        </p:txBody>
      </p:sp>
      <p:sp>
        <p:nvSpPr>
          <p:cNvPr id="117763" name="Content Placeholder 2"/>
          <p:cNvSpPr>
            <a:spLocks noGrp="1"/>
          </p:cNvSpPr>
          <p:nvPr>
            <p:ph idx="4294967295"/>
          </p:nvPr>
        </p:nvSpPr>
        <p:spPr>
          <a:xfrm>
            <a:off x="152400" y="1409700"/>
            <a:ext cx="2514600" cy="44196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Namespaces can be changed by right clicking on a file name in the Project Explorer and then selecting ‘properties’</a:t>
            </a:r>
          </a:p>
          <a:p>
            <a:r>
              <a:rPr lang="en-US" dirty="0"/>
              <a:t>The namespace is shown on the CIMTool property dialog</a:t>
            </a:r>
          </a:p>
          <a:p>
            <a:r>
              <a:rPr lang="en-US" dirty="0"/>
              <a:t>Namespaces can be changed as desired</a:t>
            </a:r>
          </a:p>
          <a:p>
            <a:r>
              <a:rPr lang="en-US" dirty="0"/>
              <a:t>Note that this may impact existing profile definitions</a:t>
            </a:r>
          </a:p>
        </p:txBody>
      </p:sp>
      <p:pic>
        <p:nvPicPr>
          <p:cNvPr id="1177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51" y="1371600"/>
            <a:ext cx="60896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852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</a:rPr>
              <a:t>Miscellaneous</a:t>
            </a:r>
          </a:p>
        </p:txBody>
      </p:sp>
      <p:sp>
        <p:nvSpPr>
          <p:cNvPr id="118787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447800" y="22860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Miscellanous</a:t>
            </a:r>
          </a:p>
        </p:txBody>
      </p:sp>
    </p:spTree>
    <p:extLst>
      <p:ext uri="{BB962C8B-B14F-4D97-AF65-F5344CB8AC3E}">
        <p14:creationId xmlns:p14="http://schemas.microsoft.com/office/powerpoint/2010/main" val="1162052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4"/>
          <p:cNvSpPr>
            <a:spLocks noGrp="1"/>
          </p:cNvSpPr>
          <p:nvPr>
            <p:ph type="title" idx="4294967295"/>
          </p:nvPr>
        </p:nvSpPr>
        <p:spPr>
          <a:xfrm>
            <a:off x="304800" y="381000"/>
            <a:ext cx="8345487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Exporting a Project</a:t>
            </a:r>
          </a:p>
        </p:txBody>
      </p:sp>
      <p:sp>
        <p:nvSpPr>
          <p:cNvPr id="119811" name="Content Placeholder 5"/>
          <p:cNvSpPr>
            <a:spLocks noGrp="1"/>
          </p:cNvSpPr>
          <p:nvPr>
            <p:ph idx="4294967295"/>
          </p:nvPr>
        </p:nvSpPr>
        <p:spPr>
          <a:xfrm>
            <a:off x="304799" y="1227909"/>
            <a:ext cx="2590800" cy="44958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It is often necessary to export a project for use by others, or to use on other computers</a:t>
            </a:r>
          </a:p>
          <a:p>
            <a:r>
              <a:rPr lang="en-US" sz="2400" dirty="0"/>
              <a:t>Use File &gt; Export</a:t>
            </a:r>
          </a:p>
          <a:p>
            <a:r>
              <a:rPr lang="en-US" sz="2400" dirty="0"/>
              <a:t>Select Archive File option</a:t>
            </a:r>
          </a:p>
          <a:p>
            <a:r>
              <a:rPr lang="en-US" sz="2400" dirty="0"/>
              <a:t>Select Next</a:t>
            </a:r>
          </a:p>
        </p:txBody>
      </p:sp>
      <p:pic>
        <p:nvPicPr>
          <p:cNvPr id="1198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1371600"/>
            <a:ext cx="60928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81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345488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Exporting a Project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4294967295"/>
          </p:nvPr>
        </p:nvSpPr>
        <p:spPr>
          <a:xfrm>
            <a:off x="228600" y="1162594"/>
            <a:ext cx="2286000" cy="47244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Need to select output format, ZIP is usually best</a:t>
            </a:r>
          </a:p>
          <a:p>
            <a:r>
              <a:rPr lang="en-US" sz="2400" dirty="0"/>
              <a:t>Need to select output file name</a:t>
            </a:r>
          </a:p>
          <a:p>
            <a:r>
              <a:rPr lang="en-US" sz="2400" dirty="0"/>
              <a:t>Project can be later imported back into Eclipse using File &gt; Import</a:t>
            </a:r>
          </a:p>
        </p:txBody>
      </p:sp>
      <p:pic>
        <p:nvPicPr>
          <p:cNvPr id="1208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36" y="1295400"/>
            <a:ext cx="63103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766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 idx="4294967295"/>
          </p:nvPr>
        </p:nvSpPr>
        <p:spPr>
          <a:xfrm>
            <a:off x="304800" y="5334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Switching Workspaces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idx="4294967295"/>
          </p:nvPr>
        </p:nvSpPr>
        <p:spPr>
          <a:xfrm>
            <a:off x="252050" y="1257300"/>
            <a:ext cx="2286000" cy="50292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Sometimes it is necessary to move or change the location of your workspace folder, or use multiple workspaces</a:t>
            </a:r>
          </a:p>
          <a:p>
            <a:r>
              <a:rPr lang="en-US" dirty="0"/>
              <a:t>To point Eclipse to the new workspace folder use File &gt; Switch Workspace</a:t>
            </a:r>
          </a:p>
          <a:p>
            <a:r>
              <a:rPr lang="en-US" dirty="0"/>
              <a:t>Select the desired workspace folder</a:t>
            </a:r>
          </a:p>
          <a:p>
            <a:r>
              <a:rPr lang="en-US" dirty="0"/>
              <a:t>The settings will be updated and Eclipse will restart</a:t>
            </a:r>
          </a:p>
        </p:txBody>
      </p:sp>
      <p:pic>
        <p:nvPicPr>
          <p:cNvPr id="1218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50" y="1371600"/>
            <a:ext cx="63642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97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1905001"/>
            <a:ext cx="7772400" cy="1695450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CIMTool Installation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219200" y="1981200"/>
            <a:ext cx="6213475" cy="1603375"/>
          </a:xfrm>
        </p:spPr>
        <p:txBody>
          <a:bodyPr>
            <a:normAutofit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sz="3600" dirty="0">
                <a:solidFill>
                  <a:srgbClr val="003399"/>
                </a:solidFill>
              </a:rPr>
              <a:t>CIMTool Installation</a:t>
            </a:r>
          </a:p>
        </p:txBody>
      </p:sp>
    </p:spTree>
    <p:extLst>
      <p:ext uri="{BB962C8B-B14F-4D97-AF65-F5344CB8AC3E}">
        <p14:creationId xmlns:p14="http://schemas.microsoft.com/office/powerpoint/2010/main" val="19501747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Renaming Resources</a:t>
            </a:r>
          </a:p>
        </p:txBody>
      </p:sp>
      <p:sp>
        <p:nvSpPr>
          <p:cNvPr id="122883" name="Content Placeholder 2"/>
          <p:cNvSpPr>
            <a:spLocks noGrp="1"/>
          </p:cNvSpPr>
          <p:nvPr>
            <p:ph idx="4294967295"/>
          </p:nvPr>
        </p:nvSpPr>
        <p:spPr>
          <a:xfrm>
            <a:off x="381000" y="1676400"/>
            <a:ext cx="7839075" cy="4114800"/>
          </a:xfrm>
        </p:spPr>
        <p:txBody>
          <a:bodyPr/>
          <a:lstStyle/>
          <a:p>
            <a:r>
              <a:rPr lang="en-US" sz="2400"/>
              <a:t>Sometimes it is necessary to rename projects, folders within a project or files within a folder</a:t>
            </a:r>
          </a:p>
          <a:p>
            <a:r>
              <a:rPr lang="en-US" sz="2400"/>
              <a:t>It is important to do this using Eclipse, instead of directly making changes to the resource outside of Eclipse</a:t>
            </a:r>
          </a:p>
          <a:p>
            <a:r>
              <a:rPr lang="en-US" sz="2400"/>
              <a:t>To rename, right click on the desired resource in the Project Explorer and select ‘Rename’</a:t>
            </a:r>
          </a:p>
          <a:p>
            <a:r>
              <a:rPr lang="en-US" sz="2400"/>
              <a:t>Now you can change the name of the resource</a:t>
            </a:r>
          </a:p>
        </p:txBody>
      </p:sp>
    </p:spTree>
    <p:extLst>
      <p:ext uri="{BB962C8B-B14F-4D97-AF65-F5344CB8AC3E}">
        <p14:creationId xmlns:p14="http://schemas.microsoft.com/office/powerpoint/2010/main" val="37785667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 idx="4294967295"/>
          </p:nvPr>
        </p:nvSpPr>
        <p:spPr>
          <a:xfrm>
            <a:off x="228600" y="5334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Changing CIMTool Preferences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4294967295"/>
          </p:nvPr>
        </p:nvSpPr>
        <p:spPr>
          <a:xfrm>
            <a:off x="215900" y="1219200"/>
            <a:ext cx="2514600" cy="3962400"/>
          </a:xfrm>
        </p:spPr>
        <p:txBody>
          <a:bodyPr/>
          <a:lstStyle/>
          <a:p>
            <a:r>
              <a:rPr lang="en-US" sz="2400" dirty="0"/>
              <a:t>Preferences can be changed using Window &gt; Preferences and selecting CIMTool option</a:t>
            </a:r>
          </a:p>
          <a:p>
            <a:r>
              <a:rPr lang="en-US" sz="2400" dirty="0"/>
              <a:t>Select ‘Apply’ and ‘OK’ after editing to save</a:t>
            </a:r>
          </a:p>
        </p:txBody>
      </p:sp>
      <p:pic>
        <p:nvPicPr>
          <p:cNvPr id="1239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371600"/>
            <a:ext cx="6172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892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124931" name="Content Placeholder 2"/>
          <p:cNvSpPr>
            <a:spLocks noGrp="1"/>
          </p:cNvSpPr>
          <p:nvPr>
            <p:ph idx="4294967295"/>
          </p:nvPr>
        </p:nvSpPr>
        <p:spPr>
          <a:xfrm>
            <a:off x="683623" y="3962400"/>
            <a:ext cx="7394575" cy="1905000"/>
          </a:xfrm>
        </p:spPr>
        <p:txBody>
          <a:bodyPr/>
          <a:lstStyle/>
          <a:p>
            <a:r>
              <a:rPr lang="en-US" sz="2000" dirty="0"/>
              <a:t>Errors will be written to ‘.diagnostic’ files</a:t>
            </a:r>
          </a:p>
          <a:p>
            <a:r>
              <a:rPr lang="en-US" sz="2000" dirty="0"/>
              <a:t>These are often the consequence of changes in the CIM that have eliminated used classes, relationships or attributes</a:t>
            </a:r>
          </a:p>
          <a:p>
            <a:r>
              <a:rPr lang="en-US" sz="2000" dirty="0"/>
              <a:t>Profiles can then be edited to correct the problems</a:t>
            </a:r>
          </a:p>
        </p:txBody>
      </p:sp>
      <p:pic>
        <p:nvPicPr>
          <p:cNvPr id="1249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6324600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1295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Backing Up a Project</a:t>
            </a:r>
          </a:p>
        </p:txBody>
      </p:sp>
      <p:sp>
        <p:nvSpPr>
          <p:cNvPr id="12595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7839075" cy="4572000"/>
          </a:xfrm>
        </p:spPr>
        <p:txBody>
          <a:bodyPr/>
          <a:lstStyle/>
          <a:p>
            <a:r>
              <a:rPr lang="en-US" sz="2400" dirty="0"/>
              <a:t>Easy way …</a:t>
            </a:r>
          </a:p>
          <a:p>
            <a:pPr lvl="1"/>
            <a:r>
              <a:rPr lang="en-US" sz="2000" dirty="0"/>
              <a:t>Easiest way to back up a project directory is to use WinZip or a similar archive tool</a:t>
            </a:r>
          </a:p>
          <a:p>
            <a:pPr lvl="1"/>
            <a:r>
              <a:rPr lang="en-US" sz="2000" dirty="0"/>
              <a:t>Using WinZip (or similar tool), simply create an archive file of the project folder within the workspace </a:t>
            </a:r>
          </a:p>
          <a:p>
            <a:r>
              <a:rPr lang="en-US" sz="2400" dirty="0"/>
              <a:t>Using a source repository …</a:t>
            </a:r>
          </a:p>
          <a:p>
            <a:pPr lvl="1"/>
            <a:r>
              <a:rPr lang="en-US" sz="2000" dirty="0"/>
              <a:t>Many commercial source repositories options exist that integrate with Eclipse</a:t>
            </a:r>
          </a:p>
          <a:p>
            <a:pPr lvl="1"/>
            <a:r>
              <a:rPr lang="en-US" sz="2000" dirty="0"/>
              <a:t>Plugins can be found for:</a:t>
            </a:r>
          </a:p>
          <a:p>
            <a:pPr lvl="2"/>
            <a:r>
              <a:rPr lang="en-US" sz="1800" dirty="0"/>
              <a:t>CVS </a:t>
            </a:r>
          </a:p>
          <a:p>
            <a:pPr lvl="2"/>
            <a:r>
              <a:rPr lang="en-US" sz="1800" dirty="0"/>
              <a:t>Visual Source Safe</a:t>
            </a:r>
          </a:p>
          <a:p>
            <a:pPr lvl="2"/>
            <a:r>
              <a:rPr lang="en-US" sz="1800" dirty="0"/>
              <a:t>Clear Case</a:t>
            </a:r>
          </a:p>
        </p:txBody>
      </p:sp>
    </p:spTree>
    <p:extLst>
      <p:ext uri="{BB962C8B-B14F-4D97-AF65-F5344CB8AC3E}">
        <p14:creationId xmlns:p14="http://schemas.microsoft.com/office/powerpoint/2010/main" val="19647919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 idx="4294967295"/>
          </p:nvPr>
        </p:nvSpPr>
        <p:spPr>
          <a:xfrm>
            <a:off x="228600" y="4572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Importing a Project</a:t>
            </a:r>
          </a:p>
        </p:txBody>
      </p:sp>
      <p:sp>
        <p:nvSpPr>
          <p:cNvPr id="126979" name="Content Placeholder 2"/>
          <p:cNvSpPr>
            <a:spLocks noGrp="1"/>
          </p:cNvSpPr>
          <p:nvPr>
            <p:ph idx="4294967295"/>
          </p:nvPr>
        </p:nvSpPr>
        <p:spPr>
          <a:xfrm>
            <a:off x="285206" y="1219200"/>
            <a:ext cx="2209800" cy="47244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Select File &gt; Import &gt; To import projects into Workspace</a:t>
            </a:r>
          </a:p>
          <a:p>
            <a:r>
              <a:rPr lang="en-US" dirty="0"/>
              <a:t>Click Next</a:t>
            </a:r>
          </a:p>
          <a:p>
            <a:r>
              <a:rPr lang="en-US" dirty="0"/>
              <a:t>Browse to identify a project directory</a:t>
            </a:r>
          </a:p>
          <a:p>
            <a:r>
              <a:rPr lang="en-US" dirty="0"/>
              <a:t>Can use ‘Copy projects into workspace’ to make a copy of the directory instead of working directly out of the chosen directory</a:t>
            </a:r>
          </a:p>
        </p:txBody>
      </p:sp>
      <p:pic>
        <p:nvPicPr>
          <p:cNvPr id="1269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006" y="1371600"/>
            <a:ext cx="645001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75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 idx="4294967295"/>
          </p:nvPr>
        </p:nvSpPr>
        <p:spPr>
          <a:xfrm>
            <a:off x="304800" y="6096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Deleting a Project</a:t>
            </a:r>
          </a:p>
        </p:txBody>
      </p:sp>
      <p:sp>
        <p:nvSpPr>
          <p:cNvPr id="12800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447800"/>
            <a:ext cx="1752600" cy="47244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Right click on name of project in the Project Explorer</a:t>
            </a:r>
          </a:p>
          <a:p>
            <a:r>
              <a:rPr lang="en-US" sz="2000" dirty="0"/>
              <a:t>Files will only be deleted if the ‘Also delete contents under …’ option is selected</a:t>
            </a:r>
          </a:p>
          <a:p>
            <a:r>
              <a:rPr lang="en-US" sz="2000" dirty="0"/>
              <a:t>Click ‘Yes’</a:t>
            </a:r>
          </a:p>
        </p:txBody>
      </p:sp>
      <p:pic>
        <p:nvPicPr>
          <p:cNvPr id="1280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47800"/>
            <a:ext cx="67818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288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CIMTool Updates</a:t>
            </a:r>
          </a:p>
        </p:txBody>
      </p:sp>
      <p:sp>
        <p:nvSpPr>
          <p:cNvPr id="129027" name="Content Placeholder 2"/>
          <p:cNvSpPr>
            <a:spLocks noGrp="1"/>
          </p:cNvSpPr>
          <p:nvPr>
            <p:ph idx="4294967295"/>
          </p:nvPr>
        </p:nvSpPr>
        <p:spPr>
          <a:xfrm>
            <a:off x="121920" y="1295400"/>
            <a:ext cx="2286000" cy="4495800"/>
          </a:xfrm>
        </p:spPr>
        <p:txBody>
          <a:bodyPr/>
          <a:lstStyle/>
          <a:p>
            <a:r>
              <a:rPr lang="en-US" sz="2000" dirty="0"/>
              <a:t>TO obtain updates to Eclipse and CIMTool</a:t>
            </a:r>
          </a:p>
          <a:p>
            <a:r>
              <a:rPr lang="en-US" sz="2000" dirty="0"/>
              <a:t>Use Help &gt; Software Updates &gt; CIMTool</a:t>
            </a:r>
          </a:p>
          <a:p>
            <a:r>
              <a:rPr lang="en-US" sz="2000" dirty="0"/>
              <a:t>Select ‘Search for New Features to Install’ option</a:t>
            </a:r>
          </a:p>
        </p:txBody>
      </p:sp>
      <p:pic>
        <p:nvPicPr>
          <p:cNvPr id="1290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1295400"/>
            <a:ext cx="647700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8277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81000"/>
            <a:ext cx="7239000" cy="762000"/>
          </a:xfrm>
        </p:spPr>
        <p:txBody>
          <a:bodyPr/>
          <a:lstStyle/>
          <a:p>
            <a:r>
              <a:rPr lang="en-US" dirty="0"/>
              <a:t>Where Do I Get …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z="2400"/>
              <a:t>CIMTool and Eclipse:</a:t>
            </a:r>
          </a:p>
          <a:p>
            <a:pPr lvl="1"/>
            <a:r>
              <a:rPr lang="en-US" sz="2000">
                <a:hlinkClick r:id="rId3"/>
              </a:rPr>
              <a:t>http://eclipse.org</a:t>
            </a:r>
            <a:r>
              <a:rPr lang="en-US" sz="2000"/>
              <a:t> </a:t>
            </a:r>
          </a:p>
          <a:p>
            <a:pPr lvl="1"/>
            <a:r>
              <a:rPr lang="en-US" sz="2000">
                <a:hlinkClick r:id="rId4"/>
              </a:rPr>
              <a:t>http://cimtool.org</a:t>
            </a:r>
            <a:endParaRPr lang="en-US" sz="2000"/>
          </a:p>
          <a:p>
            <a:r>
              <a:rPr lang="en-US" sz="2400"/>
              <a:t>CIM:</a:t>
            </a:r>
          </a:p>
          <a:p>
            <a:pPr lvl="1"/>
            <a:r>
              <a:rPr lang="en-US" sz="2000">
                <a:hlinkClick r:id="rId5"/>
              </a:rPr>
              <a:t>http://www.ucaiug.org/CIMug</a:t>
            </a:r>
            <a:endParaRPr lang="en-US" sz="2000"/>
          </a:p>
          <a:p>
            <a:r>
              <a:rPr lang="en-US" sz="2400"/>
              <a:t>IEC Standards:</a:t>
            </a:r>
          </a:p>
          <a:p>
            <a:pPr lvl="1"/>
            <a:r>
              <a:rPr lang="en-US" sz="2000">
                <a:hlinkClick r:id="rId6"/>
              </a:rPr>
              <a:t>http://www.iec.ch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560879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 idx="4294967295"/>
          </p:nvPr>
        </p:nvSpPr>
        <p:spPr>
          <a:xfrm>
            <a:off x="228600" y="457200"/>
            <a:ext cx="834548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13107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371600"/>
            <a:ext cx="7839075" cy="4724400"/>
          </a:xfrm>
        </p:spPr>
        <p:txBody>
          <a:bodyPr/>
          <a:lstStyle/>
          <a:p>
            <a:pPr lvl="1"/>
            <a:r>
              <a:rPr lang="en-US" sz="2400" dirty="0"/>
              <a:t>Not possible without the efforts of Arnold DeVos, the developer of CIMTool</a:t>
            </a:r>
          </a:p>
          <a:p>
            <a:pPr lvl="1"/>
            <a:r>
              <a:rPr lang="en-US" sz="2400" dirty="0"/>
              <a:t>Thanks to those companies that also helped to fund CIMTool development</a:t>
            </a:r>
          </a:p>
          <a:p>
            <a:pPr lvl="1"/>
            <a:r>
              <a:rPr lang="en-US" sz="2400" dirty="0"/>
              <a:t>Thanks to the CIM model managers that have helped to advance the CIM:</a:t>
            </a:r>
          </a:p>
          <a:p>
            <a:pPr lvl="2"/>
            <a:r>
              <a:rPr lang="en-US" sz="2000" dirty="0"/>
              <a:t>Kurt Hunter, Siemens (WG13)</a:t>
            </a:r>
          </a:p>
          <a:p>
            <a:pPr lvl="2"/>
            <a:r>
              <a:rPr lang="en-US" sz="2000" dirty="0"/>
              <a:t>Kendall Demaree, Areva (WG13)</a:t>
            </a:r>
          </a:p>
          <a:p>
            <a:pPr lvl="2"/>
            <a:r>
              <a:rPr lang="en-US" sz="2000" dirty="0"/>
              <a:t>Lars-Ola Osterlund, ABB (WG13)</a:t>
            </a:r>
          </a:p>
          <a:p>
            <a:pPr lvl="2"/>
            <a:r>
              <a:rPr lang="en-US" sz="2000" dirty="0"/>
              <a:t>Tatjana Kostic, ABB (WG14)</a:t>
            </a:r>
          </a:p>
          <a:p>
            <a:pPr lvl="2"/>
            <a:r>
              <a:rPr lang="en-US" sz="2000" dirty="0"/>
              <a:t>Margaret Goodrich, SISCO (WG16)</a:t>
            </a:r>
          </a:p>
        </p:txBody>
      </p:sp>
    </p:spTree>
    <p:extLst>
      <p:ext uri="{BB962C8B-B14F-4D97-AF65-F5344CB8AC3E}">
        <p14:creationId xmlns:p14="http://schemas.microsoft.com/office/powerpoint/2010/main" val="4374384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6"/>
          <p:cNvSpPr>
            <a:spLocks noGrp="1"/>
          </p:cNvSpPr>
          <p:nvPr>
            <p:ph type="title" idx="4294967295"/>
          </p:nvPr>
        </p:nvSpPr>
        <p:spPr>
          <a:xfrm>
            <a:off x="290513" y="914400"/>
            <a:ext cx="8345487" cy="609600"/>
          </a:xfrm>
        </p:spPr>
        <p:txBody>
          <a:bodyPr>
            <a:normAutofit fontScale="90000"/>
          </a:bodyPr>
          <a:lstStyle/>
          <a:p>
            <a:r>
              <a:rPr lang="en-US"/>
              <a:t>More Information</a:t>
            </a:r>
          </a:p>
        </p:txBody>
      </p:sp>
      <p:sp>
        <p:nvSpPr>
          <p:cNvPr id="132099" name="Text Placeholder 7"/>
          <p:cNvSpPr>
            <a:spLocks noGrp="1"/>
          </p:cNvSpPr>
          <p:nvPr>
            <p:ph type="body" sz="half" idx="4294967295"/>
          </p:nvPr>
        </p:nvSpPr>
        <p:spPr>
          <a:xfrm>
            <a:off x="304800" y="1752600"/>
            <a:ext cx="8077200" cy="2133600"/>
          </a:xfrm>
        </p:spPr>
        <p:txBody>
          <a:bodyPr/>
          <a:lstStyle/>
          <a:p>
            <a:r>
              <a:rPr lang="en-US" sz="2400"/>
              <a:t>Eclipse web site: </a:t>
            </a:r>
            <a:r>
              <a:rPr lang="en-US" sz="2400">
                <a:hlinkClick r:id="rId3"/>
              </a:rPr>
              <a:t>http://eclipse.org</a:t>
            </a:r>
            <a:endParaRPr lang="en-US" sz="2400"/>
          </a:p>
          <a:p>
            <a:r>
              <a:rPr lang="en-US" sz="2400"/>
              <a:t>CIMTool web site: </a:t>
            </a:r>
            <a:r>
              <a:rPr lang="en-US" sz="2400">
                <a:hlinkClick r:id="rId4"/>
              </a:rPr>
              <a:t>http://cimtool.org</a:t>
            </a:r>
            <a:endParaRPr lang="en-US" sz="2400"/>
          </a:p>
          <a:p>
            <a:r>
              <a:rPr lang="en-US" sz="2400"/>
              <a:t>E-mail: margaret@sisconet.com</a:t>
            </a:r>
          </a:p>
        </p:txBody>
      </p:sp>
      <p:pic>
        <p:nvPicPr>
          <p:cNvPr id="13210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038600"/>
            <a:ext cx="14192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2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38600"/>
            <a:ext cx="25527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685800" y="5181600"/>
            <a:ext cx="7467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Screen Shots Compliments of UISOL and Scott Neumann</a:t>
            </a:r>
          </a:p>
        </p:txBody>
      </p:sp>
    </p:spTree>
    <p:extLst>
      <p:ext uri="{BB962C8B-B14F-4D97-AF65-F5344CB8AC3E}">
        <p14:creationId xmlns:p14="http://schemas.microsoft.com/office/powerpoint/2010/main" val="4205932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657225"/>
            <a:ext cx="7239000" cy="762000"/>
          </a:xfrm>
        </p:spPr>
        <p:txBody>
          <a:bodyPr/>
          <a:lstStyle/>
          <a:p>
            <a:r>
              <a:rPr lang="en-US" dirty="0"/>
              <a:t>What is CIMTool?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077200" cy="4267200"/>
          </a:xfrm>
        </p:spPr>
        <p:txBody>
          <a:bodyPr/>
          <a:lstStyle/>
          <a:p>
            <a:r>
              <a:rPr lang="en-US" sz="2400" dirty="0"/>
              <a:t>CIMTool is an Eclipse plugin</a:t>
            </a:r>
          </a:p>
          <a:p>
            <a:r>
              <a:rPr lang="en-US" sz="2400" dirty="0"/>
              <a:t>It provides the means to:</a:t>
            </a:r>
          </a:p>
          <a:p>
            <a:pPr lvl="1"/>
            <a:r>
              <a:rPr lang="en-US" sz="2000" dirty="0"/>
              <a:t>Define profiles from a UML model</a:t>
            </a:r>
          </a:p>
          <a:p>
            <a:pPr lvl="1"/>
            <a:r>
              <a:rPr lang="en-US" sz="2000" dirty="0"/>
              <a:t>Import profiles from a spreadsheet</a:t>
            </a:r>
          </a:p>
          <a:p>
            <a:pPr lvl="1"/>
            <a:r>
              <a:rPr lang="en-US" sz="2000" dirty="0"/>
              <a:t>Validate profiles</a:t>
            </a:r>
          </a:p>
          <a:p>
            <a:pPr lvl="1"/>
            <a:r>
              <a:rPr lang="en-US" sz="2000" dirty="0"/>
              <a:t>Validate instance files against a profile</a:t>
            </a:r>
          </a:p>
          <a:p>
            <a:pPr lvl="1"/>
            <a:r>
              <a:rPr lang="en-US" sz="2000" dirty="0"/>
              <a:t>Validate incremental files against an instance file and a profile</a:t>
            </a:r>
          </a:p>
          <a:p>
            <a:pPr lvl="1"/>
            <a:r>
              <a:rPr lang="en-US" sz="2000" dirty="0"/>
              <a:t>Generate RDF schemas from a profile</a:t>
            </a:r>
          </a:p>
          <a:p>
            <a:pPr lvl="1"/>
            <a:r>
              <a:rPr lang="en-US" sz="2000" dirty="0"/>
              <a:t> … and more</a:t>
            </a: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19225"/>
            <a:ext cx="25527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882925"/>
      </p:ext>
    </p:extLst>
  </p:cSld>
  <p:clrMapOvr>
    <a:masterClrMapping/>
  </p:clrMapOvr>
</p:sld>
</file>

<file path=ppt/theme/theme1.xml><?xml version="1.0" encoding="utf-8"?>
<a:theme xmlns:a="http://schemas.openxmlformats.org/drawingml/2006/main" name="2010-IEEE-PES-Template-Office07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A9854145BE294395C65518CB7453EF" ma:contentTypeVersion="0" ma:contentTypeDescription="Create a new document." ma:contentTypeScope="" ma:versionID="1ac778f8b111cfb80cc1b1d268f59027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80A86276-C08A-4C8D-8547-6427255798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B6A345-56B1-41A7-9EE6-A49F9C283417}">
  <ds:schemaRefs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1FF5775-88A6-4ABA-93CD-19AD02CEE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2010-IEEE-PES-Template-Office07-V2</Template>
  <TotalTime>427</TotalTime>
  <Words>3456</Words>
  <Application>Microsoft Macintosh PowerPoint</Application>
  <PresentationFormat>On-screen Show (4:3)</PresentationFormat>
  <Paragraphs>471</Paragraphs>
  <Slides>89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Monotype Sorts</vt:lpstr>
      <vt:lpstr>Times New Roman</vt:lpstr>
      <vt:lpstr>Wingdings</vt:lpstr>
      <vt:lpstr>2010-IEEE-PES-Template-Office07-V2</vt:lpstr>
      <vt:lpstr>TUTORIAL “Application of IEC CIM Standards in Power System Modeling, Smart Grid and Enterprise integration”  2012 IEEE PES General Meeting, San Diego, California July 22-26</vt:lpstr>
      <vt:lpstr>Tutorial Section XII ***** CIMTool</vt:lpstr>
      <vt:lpstr>Introduction</vt:lpstr>
      <vt:lpstr>Contents</vt:lpstr>
      <vt:lpstr>CIM Profiles</vt:lpstr>
      <vt:lpstr>What is a Contextual Profile?</vt:lpstr>
      <vt:lpstr>Information Models and Profiles</vt:lpstr>
      <vt:lpstr>CIMTool Installation</vt:lpstr>
      <vt:lpstr>What is CIMTool?</vt:lpstr>
      <vt:lpstr>Preparation for Installation</vt:lpstr>
      <vt:lpstr>CIMTool Installation</vt:lpstr>
      <vt:lpstr>Starting CIMTool</vt:lpstr>
      <vt:lpstr>Eclipse/CIMTool Workbench</vt:lpstr>
      <vt:lpstr>CIMTool/Eclipse Hints and Tips</vt:lpstr>
      <vt:lpstr>Creating a CIMTool Project</vt:lpstr>
      <vt:lpstr>CIMTool Projects</vt:lpstr>
      <vt:lpstr>Creating a New CIMTool Project</vt:lpstr>
      <vt:lpstr>Creating a New CIMTool Project</vt:lpstr>
      <vt:lpstr>Browsing the Project</vt:lpstr>
      <vt:lpstr>Importing a Schema</vt:lpstr>
      <vt:lpstr>Importing a Schema</vt:lpstr>
      <vt:lpstr>Schema in a UML Tool</vt:lpstr>
      <vt:lpstr>Exporting UML Model as XMI</vt:lpstr>
      <vt:lpstr>Exporting XMI from UML Tool</vt:lpstr>
      <vt:lpstr>Schema Import within CIMTool</vt:lpstr>
      <vt:lpstr>Initial Schema Import</vt:lpstr>
      <vt:lpstr>Initial Schema Import</vt:lpstr>
      <vt:lpstr>Creating and Editing a Profile</vt:lpstr>
      <vt:lpstr>Creating a New Profile</vt:lpstr>
      <vt:lpstr>Creating a New Profile</vt:lpstr>
      <vt:lpstr>Creating a New Profile</vt:lpstr>
      <vt:lpstr>Creating a New Profile</vt:lpstr>
      <vt:lpstr>Browsing the Project</vt:lpstr>
      <vt:lpstr>Adding Classes to Profile</vt:lpstr>
      <vt:lpstr>Adding a Property to Profile</vt:lpstr>
      <vt:lpstr>View After Adding a Property to profile</vt:lpstr>
      <vt:lpstr>Adding Properties to Profile</vt:lpstr>
      <vt:lpstr>Importing a Profile</vt:lpstr>
      <vt:lpstr>Importing a Profile</vt:lpstr>
      <vt:lpstr>Importing Profiles into CIMTool</vt:lpstr>
      <vt:lpstr>Importing Profile from Data Dictionary</vt:lpstr>
      <vt:lpstr>Importing Profiles</vt:lpstr>
      <vt:lpstr>Data Dictionary</vt:lpstr>
      <vt:lpstr>Importing Spreadsheet</vt:lpstr>
      <vt:lpstr>Importing Spreadsheet</vt:lpstr>
      <vt:lpstr>Importing Spreadsheet</vt:lpstr>
      <vt:lpstr>Importing Spreadsheet</vt:lpstr>
      <vt:lpstr>Importing Spreadsheet</vt:lpstr>
      <vt:lpstr>Extending the Spreadsheet</vt:lpstr>
      <vt:lpstr>Creating a Profile using the Copy/Paste Function</vt:lpstr>
      <vt:lpstr>Create a Profile Using Copy/Paste</vt:lpstr>
      <vt:lpstr>Generating RDF Schemas</vt:lpstr>
      <vt:lpstr>Generating RDF Schemas</vt:lpstr>
      <vt:lpstr>Generating RDF Schemas</vt:lpstr>
      <vt:lpstr>Generated RDF Schema</vt:lpstr>
      <vt:lpstr>CIMTool Output Options</vt:lpstr>
      <vt:lpstr>HTML Documentation</vt:lpstr>
      <vt:lpstr>Importing a Model</vt:lpstr>
      <vt:lpstr>Importing a Model</vt:lpstr>
      <vt:lpstr>Importing a Model</vt:lpstr>
      <vt:lpstr>Importing a Model That Already Exists</vt:lpstr>
      <vt:lpstr>Imported Model </vt:lpstr>
      <vt:lpstr>Validating a Model</vt:lpstr>
      <vt:lpstr>Validating a Model</vt:lpstr>
      <vt:lpstr>Example Validation Errors</vt:lpstr>
      <vt:lpstr>Browsing Diagnostic File</vt:lpstr>
      <vt:lpstr>Importing and Validating an Incremental Model</vt:lpstr>
      <vt:lpstr>Importing Incremental CIM/XML</vt:lpstr>
      <vt:lpstr>Importing Incremental CIM/XML</vt:lpstr>
      <vt:lpstr>Validating an Incremental Model</vt:lpstr>
      <vt:lpstr>Browsing Diagnostic File</vt:lpstr>
      <vt:lpstr>Updating a Schema</vt:lpstr>
      <vt:lpstr>Updating a Schema in CIMTool</vt:lpstr>
      <vt:lpstr>Namespaces</vt:lpstr>
      <vt:lpstr>Changing Namespaces</vt:lpstr>
      <vt:lpstr>Miscellaneous</vt:lpstr>
      <vt:lpstr>Exporting a Project</vt:lpstr>
      <vt:lpstr>Exporting a Project</vt:lpstr>
      <vt:lpstr>Switching Workspaces</vt:lpstr>
      <vt:lpstr>Renaming Resources</vt:lpstr>
      <vt:lpstr>Changing CIMTool Preferences</vt:lpstr>
      <vt:lpstr>Diagnostics</vt:lpstr>
      <vt:lpstr>Backing Up a Project</vt:lpstr>
      <vt:lpstr>Importing a Project</vt:lpstr>
      <vt:lpstr>Deleting a Project</vt:lpstr>
      <vt:lpstr>CIMTool Updates</vt:lpstr>
      <vt:lpstr>Where Do I Get …</vt:lpstr>
      <vt:lpstr>Acknowledgements</vt:lpstr>
      <vt:lpstr>More Information</vt:lpstr>
    </vt:vector>
  </TitlesOfParts>
  <Company>IEEE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IEEE</dc:creator>
  <cp:lastModifiedBy>McDermott, Thomas E</cp:lastModifiedBy>
  <cp:revision>30</cp:revision>
  <cp:lastPrinted>2018-06-14T20:24:37Z</cp:lastPrinted>
  <dcterms:created xsi:type="dcterms:W3CDTF">2010-10-12T18:25:44Z</dcterms:created>
  <dcterms:modified xsi:type="dcterms:W3CDTF">2018-06-14T20:27:36Z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0x010100E6A9854145BE294395C65518CB7453EF</vt:lpwstr>
  </property>
</Properties>
</file>